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85" r:id="rId4"/>
    <p:sldId id="259" r:id="rId5"/>
    <p:sldId id="267" r:id="rId6"/>
    <p:sldId id="281" r:id="rId7"/>
    <p:sldId id="268" r:id="rId8"/>
    <p:sldId id="260" r:id="rId9"/>
    <p:sldId id="263" r:id="rId10"/>
    <p:sldId id="264" r:id="rId11"/>
    <p:sldId id="277" r:id="rId12"/>
    <p:sldId id="261" r:id="rId13"/>
    <p:sldId id="262" r:id="rId14"/>
    <p:sldId id="258" r:id="rId15"/>
    <p:sldId id="269" r:id="rId16"/>
    <p:sldId id="266" r:id="rId17"/>
    <p:sldId id="273" r:id="rId18"/>
    <p:sldId id="265" r:id="rId1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02AE"/>
    <a:srgbClr val="8A2E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94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CC556E-F189-440F-9905-9C98797D7A87}" type="datetimeFigureOut">
              <a:rPr lang="zh-TW" altLang="en-US" smtClean="0"/>
              <a:t>2024/7/26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500CB0-AEEB-4D43-9F05-F1153663720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863178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F9AFA-0F51-49FE-B8A4-935EEB7F1470}" type="datetimeFigureOut">
              <a:rPr lang="zh-TW" altLang="en-US" smtClean="0"/>
              <a:t>2024/7/26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407B1-072B-4AA8-9FEF-7C044C45664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9258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F9AFA-0F51-49FE-B8A4-935EEB7F1470}" type="datetimeFigureOut">
              <a:rPr lang="zh-TW" altLang="en-US" smtClean="0"/>
              <a:t>2024/7/26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407B1-072B-4AA8-9FEF-7C044C45664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98365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F9AFA-0F51-49FE-B8A4-935EEB7F1470}" type="datetimeFigureOut">
              <a:rPr lang="zh-TW" altLang="en-US" smtClean="0"/>
              <a:t>2024/7/26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407B1-072B-4AA8-9FEF-7C044C45664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1099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F9AFA-0F51-49FE-B8A4-935EEB7F1470}" type="datetimeFigureOut">
              <a:rPr lang="zh-TW" altLang="en-US" smtClean="0"/>
              <a:t>2024/7/26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407B1-072B-4AA8-9FEF-7C044C45664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32271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F9AFA-0F51-49FE-B8A4-935EEB7F1470}" type="datetimeFigureOut">
              <a:rPr lang="zh-TW" altLang="en-US" smtClean="0"/>
              <a:t>2024/7/26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407B1-072B-4AA8-9FEF-7C044C45664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87330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F9AFA-0F51-49FE-B8A4-935EEB7F1470}" type="datetimeFigureOut">
              <a:rPr lang="zh-TW" altLang="en-US" smtClean="0"/>
              <a:t>2024/7/26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407B1-072B-4AA8-9FEF-7C044C45664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45858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F9AFA-0F51-49FE-B8A4-935EEB7F1470}" type="datetimeFigureOut">
              <a:rPr lang="zh-TW" altLang="en-US" smtClean="0"/>
              <a:t>2024/7/26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407B1-072B-4AA8-9FEF-7C044C45664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67909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F9AFA-0F51-49FE-B8A4-935EEB7F1470}" type="datetimeFigureOut">
              <a:rPr lang="zh-TW" altLang="en-US" smtClean="0"/>
              <a:t>2024/7/26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407B1-072B-4AA8-9FEF-7C044C45664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93597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F9AFA-0F51-49FE-B8A4-935EEB7F1470}" type="datetimeFigureOut">
              <a:rPr lang="zh-TW" altLang="en-US" smtClean="0"/>
              <a:t>2024/7/26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407B1-072B-4AA8-9FEF-7C044C45664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1969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F9AFA-0F51-49FE-B8A4-935EEB7F1470}" type="datetimeFigureOut">
              <a:rPr lang="zh-TW" altLang="en-US" smtClean="0"/>
              <a:t>2024/7/26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407B1-072B-4AA8-9FEF-7C044C45664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73112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F9AFA-0F51-49FE-B8A4-935EEB7F1470}" type="datetimeFigureOut">
              <a:rPr lang="zh-TW" altLang="en-US" smtClean="0"/>
              <a:t>2024/7/26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407B1-072B-4AA8-9FEF-7C044C45664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86825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1F9AFA-0F51-49FE-B8A4-935EEB7F1470}" type="datetimeFigureOut">
              <a:rPr lang="zh-TW" altLang="en-US" smtClean="0"/>
              <a:t>2024/7/26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6407B1-072B-4AA8-9FEF-7C044C456647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64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426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4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2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330.png"/><Relationship Id="rId4" Type="http://schemas.openxmlformats.org/officeDocument/2006/relationships/image" Target="../media/image5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56.png"/></Relationships>
</file>

<file path=ppt/slides/_rels/slide14.xml.rels><?xml version="1.0" encoding="UTF-8" standalone="yes"?>
<Relationships xmlns="http://schemas.openxmlformats.org/package/2006/relationships"><Relationship Id="rId7" Type="http://schemas.openxmlformats.org/officeDocument/2006/relationships/image" Target="../media/image2.jpe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40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2.jpeg"/><Relationship Id="rId4" Type="http://schemas.openxmlformats.org/officeDocument/2006/relationships/image" Target="../media/image6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6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.jpe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svg"/><Relationship Id="rId9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31.png"/><Relationship Id="rId7" Type="http://schemas.openxmlformats.org/officeDocument/2006/relationships/image" Target="../media/image290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0.PNG"/><Relationship Id="rId5" Type="http://schemas.openxmlformats.org/officeDocument/2006/relationships/image" Target="../media/image22.png"/><Relationship Id="rId10" Type="http://schemas.openxmlformats.org/officeDocument/2006/relationships/image" Target="../media/image2.jpeg"/><Relationship Id="rId4" Type="http://schemas.openxmlformats.org/officeDocument/2006/relationships/image" Target="../media/image32.png"/><Relationship Id="rId9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2.jpeg"/><Relationship Id="rId3" Type="http://schemas.openxmlformats.org/officeDocument/2006/relationships/image" Target="../media/image36.png"/><Relationship Id="rId7" Type="http://schemas.openxmlformats.org/officeDocument/2006/relationships/image" Target="../media/image360.png"/><Relationship Id="rId12" Type="http://schemas.openxmlformats.org/officeDocument/2006/relationships/image" Target="../media/image41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0.PNG"/><Relationship Id="rId11" Type="http://schemas.openxmlformats.org/officeDocument/2006/relationships/image" Target="../media/image40.png"/><Relationship Id="rId5" Type="http://schemas.openxmlformats.org/officeDocument/2006/relationships/image" Target="../media/image340.png"/><Relationship Id="rId10" Type="http://schemas.openxmlformats.org/officeDocument/2006/relationships/image" Target="../media/image39.png"/><Relationship Id="rId4" Type="http://schemas.openxmlformats.org/officeDocument/2006/relationships/image" Target="../media/image37.PNG"/><Relationship Id="rId9" Type="http://schemas.openxmlformats.org/officeDocument/2006/relationships/image" Target="../media/image380.png"/><Relationship Id="rId1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標題 1">
            <a:extLst>
              <a:ext uri="{FF2B5EF4-FFF2-40B4-BE49-F238E27FC236}">
                <a16:creationId xmlns:a16="http://schemas.microsoft.com/office/drawing/2014/main" id="{7491F8AD-9C56-4324-B5A9-AEEDA6C7F9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034945"/>
            <a:ext cx="7772400" cy="1449828"/>
          </a:xfrm>
        </p:spPr>
        <p:txBody>
          <a:bodyPr>
            <a:normAutofit/>
          </a:bodyPr>
          <a:lstStyle/>
          <a:p>
            <a:r>
              <a:rPr lang="zh-TW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刀具夾持狀態</a:t>
            </a:r>
            <a:br>
              <a:rPr lang="en-US" altLang="zh-TW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即時監測系統開發設計</a:t>
            </a:r>
          </a:p>
        </p:txBody>
      </p:sp>
      <p:sp>
        <p:nvSpPr>
          <p:cNvPr id="12" name="副標題 2">
            <a:extLst>
              <a:ext uri="{FF2B5EF4-FFF2-40B4-BE49-F238E27FC236}">
                <a16:creationId xmlns:a16="http://schemas.microsoft.com/office/drawing/2014/main" id="{CC837AA8-3647-49FA-A06C-BB3B28416A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59478" y="4240184"/>
            <a:ext cx="6190223" cy="1449828"/>
          </a:xfrm>
        </p:spPr>
        <p:txBody>
          <a:bodyPr>
            <a:noAutofit/>
          </a:bodyPr>
          <a:lstStyle/>
          <a:p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	</a:t>
            </a:r>
          </a:p>
          <a:p>
            <a:pPr algn="l"/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隊伍名稱：</a:t>
            </a:r>
            <a:r>
              <a:rPr lang="zh-TW" altLang="en-US" sz="2000" b="1" kern="0" dirty="0">
                <a:solidFill>
                  <a:srgbClr val="000000"/>
                </a:solidFill>
                <a:effectLst/>
                <a:ea typeface="微軟正黑體" panose="020B0604030504040204" pitchFamily="34" charset="-120"/>
                <a:cs typeface="Times New Roman" panose="02020603050405020304" pitchFamily="18" charset="0"/>
              </a:rPr>
              <a:t>監控熱潮，持久夾緊不鬆放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	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	</a:t>
            </a:r>
          </a:p>
          <a:p>
            <a:pPr algn="l"/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隊員姓名：</a:t>
            </a:r>
            <a:r>
              <a:rPr lang="zh-TW" altLang="en-US" sz="2000" b="1" dirty="0">
                <a:latin typeface="ほのか新アンティーク丸" panose="02000600000000000000" pitchFamily="50" charset="-128"/>
                <a:ea typeface="ほのか新アンティーク丸" panose="02000600000000000000" pitchFamily="50" charset="-128"/>
              </a:rPr>
              <a:t>呂易修、陳彥哲、趙宣皓、郭彥廷</a:t>
            </a:r>
            <a:endParaRPr lang="en-US" altLang="zh-TW" sz="2000" b="1" dirty="0">
              <a:latin typeface="ほのか新アンティーク丸" panose="02000600000000000000" pitchFamily="50" charset="-128"/>
              <a:ea typeface="ほのか新アンティーク丸" panose="02000600000000000000" pitchFamily="50" charset="-128"/>
            </a:endParaRPr>
          </a:p>
          <a:p>
            <a:pPr algn="l"/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指導教授：陳紹賢</a:t>
            </a:r>
            <a:endParaRPr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13" name="直線接點 12">
            <a:extLst>
              <a:ext uri="{FF2B5EF4-FFF2-40B4-BE49-F238E27FC236}">
                <a16:creationId xmlns:a16="http://schemas.microsoft.com/office/drawing/2014/main" id="{7C3E9FD4-068A-4B62-9154-6B2340D90401}"/>
              </a:ext>
            </a:extLst>
          </p:cNvPr>
          <p:cNvCxnSpPr>
            <a:cxnSpLocks/>
          </p:cNvCxnSpPr>
          <p:nvPr/>
        </p:nvCxnSpPr>
        <p:spPr>
          <a:xfrm>
            <a:off x="1543050" y="3487933"/>
            <a:ext cx="6057900" cy="0"/>
          </a:xfrm>
          <a:prstGeom prst="line">
            <a:avLst/>
          </a:prstGeom>
          <a:ln w="38100"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投影片編號版面配置區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407B1-072B-4AA8-9FEF-7C044C456647}" type="slidenum">
              <a:rPr lang="zh-TW" altLang="en-US" smtClean="0"/>
              <a:t>1</a:t>
            </a:fld>
            <a:endParaRPr lang="zh-TW" altLang="en-US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32F64A31-FEBF-411B-A16E-14EF0BAC74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5211" y="201871"/>
            <a:ext cx="3525971" cy="53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670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圓角 3">
            <a:extLst>
              <a:ext uri="{FF2B5EF4-FFF2-40B4-BE49-F238E27FC236}">
                <a16:creationId xmlns:a16="http://schemas.microsoft.com/office/drawing/2014/main" id="{F64EA9B9-C3C7-421D-B57A-28F60EF3A310}"/>
              </a:ext>
            </a:extLst>
          </p:cNvPr>
          <p:cNvSpPr/>
          <p:nvPr/>
        </p:nvSpPr>
        <p:spPr>
          <a:xfrm>
            <a:off x="300046" y="957917"/>
            <a:ext cx="1713391" cy="488273"/>
          </a:xfrm>
          <a:prstGeom prst="roundRect">
            <a:avLst/>
          </a:prstGeom>
          <a:solidFill>
            <a:srgbClr val="E6001A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思源黑体" panose="020B0500000000000000" pitchFamily="34" charset="-122"/>
              </a:rPr>
              <a:t>原理說明</a:t>
            </a:r>
            <a:endParaRPr lang="zh-CN" altLang="en-US" sz="28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思源黑体" panose="020B0500000000000000" pitchFamily="34" charset="-122"/>
            </a:endParaRPr>
          </a:p>
        </p:txBody>
      </p:sp>
      <p:grpSp>
        <p:nvGrpSpPr>
          <p:cNvPr id="26" name="Group 119">
            <a:extLst>
              <a:ext uri="{FF2B5EF4-FFF2-40B4-BE49-F238E27FC236}">
                <a16:creationId xmlns:a16="http://schemas.microsoft.com/office/drawing/2014/main" id="{B5038D10-38E3-483E-9078-077ADDDCD67A}"/>
              </a:ext>
            </a:extLst>
          </p:cNvPr>
          <p:cNvGrpSpPr/>
          <p:nvPr/>
        </p:nvGrpSpPr>
        <p:grpSpPr>
          <a:xfrm rot="16200000">
            <a:off x="7485995" y="1830922"/>
            <a:ext cx="1828699" cy="570961"/>
            <a:chOff x="3657600" y="3454494"/>
            <a:chExt cx="1828800" cy="570785"/>
          </a:xfrm>
        </p:grpSpPr>
        <p:sp>
          <p:nvSpPr>
            <p:cNvPr id="27" name="Rounded Rectangle 116">
              <a:extLst>
                <a:ext uri="{FF2B5EF4-FFF2-40B4-BE49-F238E27FC236}">
                  <a16:creationId xmlns:a16="http://schemas.microsoft.com/office/drawing/2014/main" id="{B512AA08-37D4-404C-8484-56CE16E7E330}"/>
                </a:ext>
              </a:extLst>
            </p:cNvPr>
            <p:cNvSpPr/>
            <p:nvPr/>
          </p:nvSpPr>
          <p:spPr bwMode="auto">
            <a:xfrm>
              <a:off x="3657600" y="3454494"/>
              <a:ext cx="1828800" cy="530519"/>
            </a:xfrm>
            <a:prstGeom prst="roundRect">
              <a:avLst/>
            </a:prstGeom>
            <a:solidFill>
              <a:schemeClr val="accent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8580" tIns="64290" rIns="128580" bIns="64290" numCol="1" rtlCol="0" anchor="ctr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en-US" sz="11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8" name="Rounded Rectangle 89">
              <a:extLst>
                <a:ext uri="{FF2B5EF4-FFF2-40B4-BE49-F238E27FC236}">
                  <a16:creationId xmlns:a16="http://schemas.microsoft.com/office/drawing/2014/main" id="{3AAB1D7C-99A0-479E-B580-FA949157097B}"/>
                </a:ext>
              </a:extLst>
            </p:cNvPr>
            <p:cNvSpPr/>
            <p:nvPr/>
          </p:nvSpPr>
          <p:spPr bwMode="auto">
            <a:xfrm>
              <a:off x="3657600" y="3494760"/>
              <a:ext cx="1828800" cy="530519"/>
            </a:xfrm>
            <a:prstGeom prst="roundRect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eaVert" wrap="square" lIns="128580" tIns="64290" rIns="128580" bIns="64290" numCol="1" rtlCol="0" anchor="ctr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r>
                <a:rPr lang="zh-TW" altLang="en-US" sz="20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sym typeface="Arial" panose="020B0604020202020204" pitchFamily="34" charset="0"/>
                </a:rPr>
                <a:t>溫度刀把</a:t>
              </a:r>
              <a:endParaRPr 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 panose="020B0604020202020204" pitchFamily="34" charset="0"/>
              </a:endParaRPr>
            </a:p>
          </p:txBody>
        </p:sp>
      </p:grpSp>
      <p:sp>
        <p:nvSpPr>
          <p:cNvPr id="34" name="文字方塊 33">
            <a:extLst>
              <a:ext uri="{FF2B5EF4-FFF2-40B4-BE49-F238E27FC236}">
                <a16:creationId xmlns:a16="http://schemas.microsoft.com/office/drawing/2014/main" id="{5E723509-D8BC-4C65-85ED-CBBEED30A988}"/>
              </a:ext>
            </a:extLst>
          </p:cNvPr>
          <p:cNvSpPr txBox="1"/>
          <p:nvPr/>
        </p:nvSpPr>
        <p:spPr>
          <a:xfrm>
            <a:off x="532081" y="2285056"/>
            <a:ext cx="17817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量測切削溫度</a:t>
            </a:r>
            <a:endParaRPr lang="en-US" altLang="zh-TW" sz="2000" b="1" dirty="0">
              <a:solidFill>
                <a:schemeClr val="accent5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2B59D3F3-2C27-40A9-BCDE-0E61B9ED330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9987" y="938582"/>
            <a:ext cx="5023300" cy="3696067"/>
          </a:xfrm>
          <a:prstGeom prst="rect">
            <a:avLst/>
          </a:prstGeom>
        </p:spPr>
      </p:pic>
      <p:pic>
        <p:nvPicPr>
          <p:cNvPr id="37" name="圖片 36">
            <a:extLst>
              <a:ext uri="{FF2B5EF4-FFF2-40B4-BE49-F238E27FC236}">
                <a16:creationId xmlns:a16="http://schemas.microsoft.com/office/drawing/2014/main" id="{DBA47406-0CB4-49A7-9FEA-CE7BBF50233D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769" y="4653984"/>
            <a:ext cx="4078605" cy="154432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2" name="文字方塊 41">
                <a:extLst>
                  <a:ext uri="{FF2B5EF4-FFF2-40B4-BE49-F238E27FC236}">
                    <a16:creationId xmlns:a16="http://schemas.microsoft.com/office/drawing/2014/main" id="{E72B6F7D-5156-4B76-B755-8198059BDF5F}"/>
                  </a:ext>
                </a:extLst>
              </p:cNvPr>
              <p:cNvSpPr txBox="1"/>
              <p:nvPr/>
            </p:nvSpPr>
            <p:spPr>
              <a:xfrm>
                <a:off x="4651899" y="5607991"/>
                <a:ext cx="45720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zh-TW" altLang="en-US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m:rPr>
                          <m:sty m:val="p"/>
                        </m:rPr>
                        <a:rPr lang="zh-TW" altLang="en-US" i="0">
                          <a:latin typeface="Cambria Math" panose="02040503050406030204" pitchFamily="18" charset="0"/>
                        </a:rPr>
                        <m:t>V</m:t>
                      </m:r>
                      <m:r>
                        <a:rPr lang="zh-TW" altLang="en-US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zh-TW" altLang="en-US" i="0">
                          <a:latin typeface="Cambria Math" panose="02040503050406030204" pitchFamily="18" charset="0"/>
                        </a:rPr>
                        <m:t>S</m:t>
                      </m:r>
                      <m:d>
                        <m:dPr>
                          <m:ctrlPr>
                            <a:rPr lang="zh-TW" alt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zh-TW" altLang="en-US" i="0">
                              <a:latin typeface="Cambria Math" panose="02040503050406030204" pitchFamily="18" charset="0"/>
                            </a:rPr>
                            <m:t>T</m:t>
                          </m:r>
                        </m:e>
                      </m:d>
                      <m:r>
                        <a:rPr lang="zh-TW" altLang="en-US" i="0">
                          <a:latin typeface="Cambria Math" panose="02040503050406030204" pitchFamily="18" charset="0"/>
                        </a:rPr>
                        <m:t>×</m:t>
                      </m:r>
                      <m:r>
                        <m:rPr>
                          <m:sty m:val="p"/>
                        </m:rPr>
                        <a:rPr lang="zh-TW" altLang="en-US" i="0">
                          <a:latin typeface="Cambria Math" panose="02040503050406030204" pitchFamily="18" charset="0"/>
                        </a:rPr>
                        <m:t>ΔT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42" name="文字方塊 41">
                <a:extLst>
                  <a:ext uri="{FF2B5EF4-FFF2-40B4-BE49-F238E27FC236}">
                    <a16:creationId xmlns:a16="http://schemas.microsoft.com/office/drawing/2014/main" id="{E72B6F7D-5156-4B76-B755-8198059BDF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1899" y="5607991"/>
                <a:ext cx="4572000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文字方塊 45">
            <a:extLst>
              <a:ext uri="{FF2B5EF4-FFF2-40B4-BE49-F238E27FC236}">
                <a16:creationId xmlns:a16="http://schemas.microsoft.com/office/drawing/2014/main" id="{9A187FE3-B3EE-41F9-88D3-F905C140437D}"/>
              </a:ext>
            </a:extLst>
          </p:cNvPr>
          <p:cNvSpPr txBox="1"/>
          <p:nvPr/>
        </p:nvSpPr>
        <p:spPr>
          <a:xfrm>
            <a:off x="5377307" y="5067125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zh-TW" sz="1800" b="1" dirty="0">
                <a:solidFill>
                  <a:srgbClr val="FF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塞貝克效應（</a:t>
            </a:r>
            <a:r>
              <a:rPr lang="en-US" altLang="zh-TW" sz="1800" b="1" dirty="0" err="1">
                <a:solidFill>
                  <a:srgbClr val="FF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Seebeck</a:t>
            </a:r>
            <a:r>
              <a:rPr lang="en-US" altLang="zh-TW" sz="1800" b="1" dirty="0">
                <a:solidFill>
                  <a:srgbClr val="FF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 Effect</a:t>
            </a:r>
            <a:r>
              <a:rPr lang="zh-TW" altLang="zh-TW" sz="1800" b="1" dirty="0">
                <a:solidFill>
                  <a:srgbClr val="FF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）</a:t>
            </a:r>
            <a:endParaRPr lang="zh-TW" altLang="en-US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48" name="Group 119">
            <a:extLst>
              <a:ext uri="{FF2B5EF4-FFF2-40B4-BE49-F238E27FC236}">
                <a16:creationId xmlns:a16="http://schemas.microsoft.com/office/drawing/2014/main" id="{30F6F39A-034C-446E-88EB-C75C446FE693}"/>
              </a:ext>
            </a:extLst>
          </p:cNvPr>
          <p:cNvGrpSpPr/>
          <p:nvPr/>
        </p:nvGrpSpPr>
        <p:grpSpPr>
          <a:xfrm rot="16200000">
            <a:off x="-494570" y="5284146"/>
            <a:ext cx="1828699" cy="570961"/>
            <a:chOff x="3657600" y="3454494"/>
            <a:chExt cx="1828800" cy="570785"/>
          </a:xfrm>
        </p:grpSpPr>
        <p:sp>
          <p:nvSpPr>
            <p:cNvPr id="50" name="Rounded Rectangle 116">
              <a:extLst>
                <a:ext uri="{FF2B5EF4-FFF2-40B4-BE49-F238E27FC236}">
                  <a16:creationId xmlns:a16="http://schemas.microsoft.com/office/drawing/2014/main" id="{34A8F592-6858-4298-8E7D-CAB8C4D55DEF}"/>
                </a:ext>
              </a:extLst>
            </p:cNvPr>
            <p:cNvSpPr/>
            <p:nvPr/>
          </p:nvSpPr>
          <p:spPr bwMode="auto">
            <a:xfrm>
              <a:off x="3657600" y="3454494"/>
              <a:ext cx="1828800" cy="530519"/>
            </a:xfrm>
            <a:prstGeom prst="roundRect">
              <a:avLst/>
            </a:prstGeom>
            <a:solidFill>
              <a:schemeClr val="accent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8580" tIns="64290" rIns="128580" bIns="64290" numCol="1" rtlCol="0" anchor="ctr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en-US" sz="11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1" name="Rounded Rectangle 89">
              <a:extLst>
                <a:ext uri="{FF2B5EF4-FFF2-40B4-BE49-F238E27FC236}">
                  <a16:creationId xmlns:a16="http://schemas.microsoft.com/office/drawing/2014/main" id="{933C461D-5DD0-4C20-9AC6-AAE060D20AAC}"/>
                </a:ext>
              </a:extLst>
            </p:cNvPr>
            <p:cNvSpPr/>
            <p:nvPr/>
          </p:nvSpPr>
          <p:spPr bwMode="auto">
            <a:xfrm>
              <a:off x="3657600" y="3494760"/>
              <a:ext cx="1828800" cy="530519"/>
            </a:xfrm>
            <a:prstGeom prst="roundRect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eaVert" wrap="square" lIns="128580" tIns="64290" rIns="128580" bIns="64290" numCol="1" rtlCol="0" anchor="ctr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r>
                <a:rPr lang="zh-TW" altLang="en-US" sz="20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sym typeface="Arial" panose="020B0604020202020204" pitchFamily="34" charset="0"/>
                </a:rPr>
                <a:t>溫度原理</a:t>
              </a:r>
              <a:endParaRPr 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 panose="020B0604020202020204" pitchFamily="34" charset="0"/>
              </a:endParaRPr>
            </a:p>
          </p:txBody>
        </p:sp>
      </p:grp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602073AF-0336-4035-8BDC-1E0F9A9B81F3}"/>
              </a:ext>
            </a:extLst>
          </p:cNvPr>
          <p:cNvSpPr txBox="1"/>
          <p:nvPr/>
        </p:nvSpPr>
        <p:spPr>
          <a:xfrm>
            <a:off x="498453" y="1770042"/>
            <a:ext cx="17817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附屬功能</a:t>
            </a:r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2542D867-3E46-454C-96AE-426407470FC2}"/>
              </a:ext>
            </a:extLst>
          </p:cNvPr>
          <p:cNvSpPr txBox="1"/>
          <p:nvPr/>
        </p:nvSpPr>
        <p:spPr>
          <a:xfrm>
            <a:off x="532081" y="2738515"/>
            <a:ext cx="30970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作為判斷磨耗趨勢依據</a:t>
            </a:r>
            <a:endParaRPr lang="en-US" altLang="zh-TW" sz="2000" b="1" dirty="0">
              <a:solidFill>
                <a:schemeClr val="accent5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6B245DA0-F639-43F9-9C04-1A32C23C497E}"/>
              </a:ext>
            </a:extLst>
          </p:cNvPr>
          <p:cNvSpPr txBox="1"/>
          <p:nvPr/>
        </p:nvSpPr>
        <p:spPr>
          <a:xfrm>
            <a:off x="532081" y="3310159"/>
            <a:ext cx="50469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b="1" i="0" dirty="0">
                <a:solidFill>
                  <a:srgbClr val="FF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0℃</a:t>
            </a:r>
            <a:r>
              <a:rPr lang="zh-TW" altLang="en-US" b="1" i="0" dirty="0">
                <a:solidFill>
                  <a:srgbClr val="FF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～ </a:t>
            </a:r>
            <a:r>
              <a:rPr lang="en-US" altLang="zh-TW" b="1" i="0" dirty="0">
                <a:solidFill>
                  <a:srgbClr val="FF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1024℃</a:t>
            </a:r>
            <a:r>
              <a:rPr lang="zh-TW" altLang="en-US" b="1" i="0" dirty="0">
                <a:solidFill>
                  <a:srgbClr val="FF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的測溫範圍</a:t>
            </a:r>
            <a:endParaRPr lang="en-US" altLang="zh-TW" b="1" i="0" dirty="0">
              <a:solidFill>
                <a:srgbClr val="FF0000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b="1" i="0" dirty="0">
                <a:solidFill>
                  <a:srgbClr val="FF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轉換器溫度分辨率為</a:t>
            </a:r>
            <a:r>
              <a:rPr lang="en-US" altLang="zh-TW" b="1" i="0" dirty="0">
                <a:solidFill>
                  <a:srgbClr val="FF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0.25°C</a:t>
            </a:r>
            <a:endParaRPr lang="zh-TW" altLang="en-US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7" name="圖片 16">
            <a:extLst>
              <a:ext uri="{FF2B5EF4-FFF2-40B4-BE49-F238E27FC236}">
                <a16:creationId xmlns:a16="http://schemas.microsoft.com/office/drawing/2014/main" id="{377B4D45-19D8-4C3D-A89A-D78FE87EA7C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757" y="228504"/>
            <a:ext cx="3525971" cy="53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057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圓角 3">
            <a:extLst>
              <a:ext uri="{FF2B5EF4-FFF2-40B4-BE49-F238E27FC236}">
                <a16:creationId xmlns:a16="http://schemas.microsoft.com/office/drawing/2014/main" id="{F64EA9B9-C3C7-421D-B57A-28F60EF3A310}"/>
              </a:ext>
            </a:extLst>
          </p:cNvPr>
          <p:cNvSpPr/>
          <p:nvPr/>
        </p:nvSpPr>
        <p:spPr>
          <a:xfrm>
            <a:off x="426127" y="1038686"/>
            <a:ext cx="1713391" cy="488273"/>
          </a:xfrm>
          <a:prstGeom prst="roundRect">
            <a:avLst/>
          </a:prstGeom>
          <a:solidFill>
            <a:srgbClr val="E6001A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思源黑体" panose="020B0500000000000000" pitchFamily="34" charset="-122"/>
              </a:rPr>
              <a:t>電路說明</a:t>
            </a:r>
            <a:endParaRPr lang="zh-CN" altLang="en-US" sz="28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思源黑体" panose="020B0500000000000000" pitchFamily="34" charset="-122"/>
            </a:endParaRPr>
          </a:p>
        </p:txBody>
      </p:sp>
      <p:grpSp>
        <p:nvGrpSpPr>
          <p:cNvPr id="27" name="Group 119">
            <a:extLst>
              <a:ext uri="{FF2B5EF4-FFF2-40B4-BE49-F238E27FC236}">
                <a16:creationId xmlns:a16="http://schemas.microsoft.com/office/drawing/2014/main" id="{5A09BC7D-313F-4428-9D4F-AD8BC6EB9CD8}"/>
              </a:ext>
            </a:extLst>
          </p:cNvPr>
          <p:cNvGrpSpPr/>
          <p:nvPr/>
        </p:nvGrpSpPr>
        <p:grpSpPr>
          <a:xfrm rot="16200000">
            <a:off x="-488223" y="5533833"/>
            <a:ext cx="1828699" cy="570961"/>
            <a:chOff x="3657600" y="3454494"/>
            <a:chExt cx="1828800" cy="570785"/>
          </a:xfrm>
        </p:grpSpPr>
        <p:sp>
          <p:nvSpPr>
            <p:cNvPr id="28" name="Rounded Rectangle 116">
              <a:extLst>
                <a:ext uri="{FF2B5EF4-FFF2-40B4-BE49-F238E27FC236}">
                  <a16:creationId xmlns:a16="http://schemas.microsoft.com/office/drawing/2014/main" id="{81CAC795-E53E-40D6-BEC0-8BB1BC3BA339}"/>
                </a:ext>
              </a:extLst>
            </p:cNvPr>
            <p:cNvSpPr/>
            <p:nvPr/>
          </p:nvSpPr>
          <p:spPr bwMode="auto">
            <a:xfrm>
              <a:off x="3657600" y="3454494"/>
              <a:ext cx="1828800" cy="530519"/>
            </a:xfrm>
            <a:prstGeom prst="roundRect">
              <a:avLst/>
            </a:prstGeom>
            <a:solidFill>
              <a:schemeClr val="accent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8580" tIns="64290" rIns="128580" bIns="64290" numCol="1" rtlCol="0" anchor="ctr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en-US" sz="11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9" name="Rounded Rectangle 89">
              <a:extLst>
                <a:ext uri="{FF2B5EF4-FFF2-40B4-BE49-F238E27FC236}">
                  <a16:creationId xmlns:a16="http://schemas.microsoft.com/office/drawing/2014/main" id="{D8A1CCE5-D611-495D-956E-B9C4CA1B592F}"/>
                </a:ext>
              </a:extLst>
            </p:cNvPr>
            <p:cNvSpPr/>
            <p:nvPr/>
          </p:nvSpPr>
          <p:spPr bwMode="auto">
            <a:xfrm>
              <a:off x="3657600" y="3494760"/>
              <a:ext cx="1828800" cy="530519"/>
            </a:xfrm>
            <a:prstGeom prst="roundRect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eaVert" wrap="square" lIns="128580" tIns="64290" rIns="128580" bIns="64290" numCol="1" rtlCol="0" anchor="ctr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r>
                <a:rPr lang="zh-TW" altLang="en-US" sz="20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sym typeface="Arial" panose="020B0604020202020204" pitchFamily="34" charset="0"/>
                </a:rPr>
                <a:t>電路配置</a:t>
              </a:r>
              <a:endParaRPr 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 panose="020B0604020202020204" pitchFamily="34" charset="0"/>
              </a:endParaRPr>
            </a:p>
          </p:txBody>
        </p:sp>
      </p:grpSp>
      <p:grpSp>
        <p:nvGrpSpPr>
          <p:cNvPr id="31" name="Group 119">
            <a:extLst>
              <a:ext uri="{FF2B5EF4-FFF2-40B4-BE49-F238E27FC236}">
                <a16:creationId xmlns:a16="http://schemas.microsoft.com/office/drawing/2014/main" id="{0E8FEF4B-CC65-4100-9776-4A10766D152A}"/>
              </a:ext>
            </a:extLst>
          </p:cNvPr>
          <p:cNvGrpSpPr/>
          <p:nvPr/>
        </p:nvGrpSpPr>
        <p:grpSpPr>
          <a:xfrm rot="16200000">
            <a:off x="7803523" y="1911691"/>
            <a:ext cx="1828699" cy="570961"/>
            <a:chOff x="3657600" y="3454494"/>
            <a:chExt cx="1828800" cy="570785"/>
          </a:xfrm>
        </p:grpSpPr>
        <p:sp>
          <p:nvSpPr>
            <p:cNvPr id="32" name="Rounded Rectangle 116">
              <a:extLst>
                <a:ext uri="{FF2B5EF4-FFF2-40B4-BE49-F238E27FC236}">
                  <a16:creationId xmlns:a16="http://schemas.microsoft.com/office/drawing/2014/main" id="{CEC9240A-28C7-4173-873D-EF7010D5EACA}"/>
                </a:ext>
              </a:extLst>
            </p:cNvPr>
            <p:cNvSpPr/>
            <p:nvPr/>
          </p:nvSpPr>
          <p:spPr bwMode="auto">
            <a:xfrm>
              <a:off x="3657600" y="3454494"/>
              <a:ext cx="1828800" cy="530519"/>
            </a:xfrm>
            <a:prstGeom prst="roundRect">
              <a:avLst/>
            </a:prstGeom>
            <a:solidFill>
              <a:schemeClr val="accent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8580" tIns="64290" rIns="128580" bIns="64290" numCol="1" rtlCol="0" anchor="ctr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en-US" sz="11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3" name="Rounded Rectangle 89">
              <a:extLst>
                <a:ext uri="{FF2B5EF4-FFF2-40B4-BE49-F238E27FC236}">
                  <a16:creationId xmlns:a16="http://schemas.microsoft.com/office/drawing/2014/main" id="{9A8B8F8C-3635-4A19-9941-96DFEB45C343}"/>
                </a:ext>
              </a:extLst>
            </p:cNvPr>
            <p:cNvSpPr/>
            <p:nvPr/>
          </p:nvSpPr>
          <p:spPr bwMode="auto">
            <a:xfrm>
              <a:off x="3657600" y="3494760"/>
              <a:ext cx="1828800" cy="530519"/>
            </a:xfrm>
            <a:prstGeom prst="roundRect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eaVert" wrap="square" lIns="128580" tIns="64290" rIns="128580" bIns="64290" numCol="1" rtlCol="0" anchor="ctr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r>
                <a:rPr lang="zh-TW" altLang="en-US" sz="20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sym typeface="Arial" panose="020B0604020202020204" pitchFamily="34" charset="0"/>
                </a:rPr>
                <a:t>電路板</a:t>
              </a:r>
              <a:endParaRPr 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 panose="020B0604020202020204" pitchFamily="34" charset="0"/>
              </a:endParaRPr>
            </a:p>
          </p:txBody>
        </p:sp>
      </p:grpSp>
      <p:pic>
        <p:nvPicPr>
          <p:cNvPr id="5" name="圖片 4">
            <a:extLst>
              <a:ext uri="{FF2B5EF4-FFF2-40B4-BE49-F238E27FC236}">
                <a16:creationId xmlns:a16="http://schemas.microsoft.com/office/drawing/2014/main" id="{4D330E2E-C4AB-46F9-ADFD-EC91F2387D7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518" y="3429000"/>
            <a:ext cx="5750519" cy="3206892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3493D77A-EA8B-4E83-9D6D-8DADF7E4D3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607" y="1759255"/>
            <a:ext cx="2765018" cy="2643178"/>
          </a:xfrm>
          <a:prstGeom prst="rect">
            <a:avLst/>
          </a:prstGeom>
        </p:spPr>
      </p:pic>
      <p:pic>
        <p:nvPicPr>
          <p:cNvPr id="73" name="圖片 72">
            <a:extLst>
              <a:ext uri="{FF2B5EF4-FFF2-40B4-BE49-F238E27FC236}">
                <a16:creationId xmlns:a16="http://schemas.microsoft.com/office/drawing/2014/main" id="{20ADB17E-A8A3-44FF-B34E-E4BF397A3012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552" y="1759255"/>
            <a:ext cx="1483749" cy="1352266"/>
          </a:xfrm>
          <a:prstGeom prst="rect">
            <a:avLst/>
          </a:prstGeom>
        </p:spPr>
      </p:pic>
      <p:pic>
        <p:nvPicPr>
          <p:cNvPr id="74" name="圖片 73">
            <a:extLst>
              <a:ext uri="{FF2B5EF4-FFF2-40B4-BE49-F238E27FC236}">
                <a16:creationId xmlns:a16="http://schemas.microsoft.com/office/drawing/2014/main" id="{7859DC59-D26B-4C29-A3B9-596A87EC0DCB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2456" y="1759255"/>
            <a:ext cx="1483749" cy="1279220"/>
          </a:xfrm>
          <a:prstGeom prst="rect">
            <a:avLst/>
          </a:prstGeom>
        </p:spPr>
      </p:pic>
      <p:pic>
        <p:nvPicPr>
          <p:cNvPr id="75" name="圖片 74">
            <a:extLst>
              <a:ext uri="{FF2B5EF4-FFF2-40B4-BE49-F238E27FC236}">
                <a16:creationId xmlns:a16="http://schemas.microsoft.com/office/drawing/2014/main" id="{456FA5EE-D4B1-49B7-B970-D29AD50D8C04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4543" y="3502046"/>
            <a:ext cx="4519930" cy="2910205"/>
          </a:xfrm>
          <a:prstGeom prst="rect">
            <a:avLst/>
          </a:prstGeom>
        </p:spPr>
      </p:pic>
      <p:sp>
        <p:nvSpPr>
          <p:cNvPr id="2" name="流程圖: 接點 1">
            <a:extLst>
              <a:ext uri="{FF2B5EF4-FFF2-40B4-BE49-F238E27FC236}">
                <a16:creationId xmlns:a16="http://schemas.microsoft.com/office/drawing/2014/main" id="{5087A90F-0D31-4ED0-9FAB-04D719FD0CC9}"/>
              </a:ext>
            </a:extLst>
          </p:cNvPr>
          <p:cNvSpPr/>
          <p:nvPr/>
        </p:nvSpPr>
        <p:spPr>
          <a:xfrm>
            <a:off x="6595393" y="4696287"/>
            <a:ext cx="818178" cy="816745"/>
          </a:xfrm>
          <a:prstGeom prst="flowChartConnector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流程圖: 接點 14">
            <a:extLst>
              <a:ext uri="{FF2B5EF4-FFF2-40B4-BE49-F238E27FC236}">
                <a16:creationId xmlns:a16="http://schemas.microsoft.com/office/drawing/2014/main" id="{E84E8E13-23C9-44DF-8E9C-939194610DDD}"/>
              </a:ext>
            </a:extLst>
          </p:cNvPr>
          <p:cNvSpPr/>
          <p:nvPr/>
        </p:nvSpPr>
        <p:spPr>
          <a:xfrm>
            <a:off x="5565558" y="3879542"/>
            <a:ext cx="818178" cy="816745"/>
          </a:xfrm>
          <a:prstGeom prst="flowChartConnector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4A61D482-FECA-49CC-8072-669953B3E760}"/>
              </a:ext>
            </a:extLst>
          </p:cNvPr>
          <p:cNvSpPr txBox="1"/>
          <p:nvPr/>
        </p:nvSpPr>
        <p:spPr>
          <a:xfrm>
            <a:off x="4392909" y="1319902"/>
            <a:ext cx="11455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功能板</a:t>
            </a:r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3593CD1C-A158-4B02-8293-1B5354F3B5DB}"/>
              </a:ext>
            </a:extLst>
          </p:cNvPr>
          <p:cNvSpPr txBox="1"/>
          <p:nvPr/>
        </p:nvSpPr>
        <p:spPr>
          <a:xfrm>
            <a:off x="6383736" y="1319902"/>
            <a:ext cx="11455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電源板</a:t>
            </a:r>
          </a:p>
        </p:txBody>
      </p:sp>
      <p:pic>
        <p:nvPicPr>
          <p:cNvPr id="18" name="圖片 17">
            <a:extLst>
              <a:ext uri="{FF2B5EF4-FFF2-40B4-BE49-F238E27FC236}">
                <a16:creationId xmlns:a16="http://schemas.microsoft.com/office/drawing/2014/main" id="{69703AF6-703B-4DBC-B147-CE47DD5555F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757" y="228504"/>
            <a:ext cx="3525971" cy="53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692556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 animBg="1"/>
      <p:bldP spid="16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圓角 3">
            <a:extLst>
              <a:ext uri="{FF2B5EF4-FFF2-40B4-BE49-F238E27FC236}">
                <a16:creationId xmlns:a16="http://schemas.microsoft.com/office/drawing/2014/main" id="{F64EA9B9-C3C7-421D-B57A-28F60EF3A310}"/>
              </a:ext>
            </a:extLst>
          </p:cNvPr>
          <p:cNvSpPr/>
          <p:nvPr/>
        </p:nvSpPr>
        <p:spPr>
          <a:xfrm>
            <a:off x="426127" y="1038686"/>
            <a:ext cx="1713391" cy="488273"/>
          </a:xfrm>
          <a:prstGeom prst="roundRect">
            <a:avLst/>
          </a:prstGeom>
          <a:solidFill>
            <a:srgbClr val="E6001A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思源黑体" panose="020B0500000000000000" pitchFamily="34" charset="-122"/>
              </a:rPr>
              <a:t>設備校正</a:t>
            </a:r>
            <a:endParaRPr lang="zh-CN" altLang="en-US" sz="28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思源黑体" panose="020B0500000000000000" pitchFamily="34" charset="-122"/>
            </a:endParaRP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70764AE0-0309-4A80-BAC5-B14ED7ED066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250" y="4553628"/>
            <a:ext cx="3309421" cy="2145119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1918ACAA-35BA-4970-87F8-7256DF7C684E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286" y="1210754"/>
            <a:ext cx="3515360" cy="3053715"/>
          </a:xfrm>
          <a:prstGeom prst="rect">
            <a:avLst/>
          </a:prstGeom>
        </p:spPr>
      </p:pic>
      <p:pic>
        <p:nvPicPr>
          <p:cNvPr id="17" name="圖片 16">
            <a:extLst>
              <a:ext uri="{FF2B5EF4-FFF2-40B4-BE49-F238E27FC236}">
                <a16:creationId xmlns:a16="http://schemas.microsoft.com/office/drawing/2014/main" id="{A60A2789-14F4-42BC-BA87-A0D0AA1F38DC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565" y="1816118"/>
            <a:ext cx="2938904" cy="2516240"/>
          </a:xfrm>
          <a:prstGeom prst="rect">
            <a:avLst/>
          </a:prstGeom>
        </p:spPr>
      </p:pic>
      <p:grpSp>
        <p:nvGrpSpPr>
          <p:cNvPr id="2" name="群組 1">
            <a:extLst>
              <a:ext uri="{FF2B5EF4-FFF2-40B4-BE49-F238E27FC236}">
                <a16:creationId xmlns:a16="http://schemas.microsoft.com/office/drawing/2014/main" id="{44A7416F-7907-43F6-B64E-E3FCE1728E79}"/>
              </a:ext>
            </a:extLst>
          </p:cNvPr>
          <p:cNvGrpSpPr/>
          <p:nvPr/>
        </p:nvGrpSpPr>
        <p:grpSpPr>
          <a:xfrm>
            <a:off x="4159188" y="4743849"/>
            <a:ext cx="2388449" cy="1983018"/>
            <a:chOff x="4373542" y="4677154"/>
            <a:chExt cx="2388449" cy="1983018"/>
          </a:xfrm>
        </p:grpSpPr>
        <p:grpSp>
          <p:nvGrpSpPr>
            <p:cNvPr id="19" name="群組 18">
              <a:extLst>
                <a:ext uri="{FF2B5EF4-FFF2-40B4-BE49-F238E27FC236}">
                  <a16:creationId xmlns:a16="http://schemas.microsoft.com/office/drawing/2014/main" id="{FF9370F3-BD42-4243-B6AF-77667CF48AF6}"/>
                </a:ext>
              </a:extLst>
            </p:cNvPr>
            <p:cNvGrpSpPr/>
            <p:nvPr/>
          </p:nvGrpSpPr>
          <p:grpSpPr>
            <a:xfrm>
              <a:off x="4373542" y="5713522"/>
              <a:ext cx="2279100" cy="946650"/>
              <a:chOff x="277733" y="5092549"/>
              <a:chExt cx="2279100" cy="946650"/>
            </a:xfrm>
            <a:solidFill>
              <a:schemeClr val="accent4">
                <a:lumMod val="60000"/>
                <a:lumOff val="40000"/>
              </a:schemeClr>
            </a:solidFill>
          </p:grpSpPr>
          <p:sp>
            <p:nvSpPr>
              <p:cNvPr id="20" name="矩形: 圓角 19">
                <a:extLst>
                  <a:ext uri="{FF2B5EF4-FFF2-40B4-BE49-F238E27FC236}">
                    <a16:creationId xmlns:a16="http://schemas.microsoft.com/office/drawing/2014/main" id="{67FDB05F-DF06-42CF-80B4-465328E6E391}"/>
                  </a:ext>
                </a:extLst>
              </p:cNvPr>
              <p:cNvSpPr/>
              <p:nvPr/>
            </p:nvSpPr>
            <p:spPr>
              <a:xfrm>
                <a:off x="277733" y="5101427"/>
                <a:ext cx="1083154" cy="415683"/>
              </a:xfrm>
              <a:prstGeom prst="roundRect">
                <a:avLst/>
              </a:prstGeom>
              <a:grpFill/>
              <a:ln w="19050">
                <a:solidFill>
                  <a:srgbClr val="0BBB99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TW" altLang="en-US" b="1" dirty="0">
                    <a:solidFill>
                      <a:srgbClr val="00206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線性度</a:t>
                </a:r>
              </a:p>
            </p:txBody>
          </p:sp>
          <p:sp>
            <p:nvSpPr>
              <p:cNvPr id="21" name="矩形: 圓角 20">
                <a:extLst>
                  <a:ext uri="{FF2B5EF4-FFF2-40B4-BE49-F238E27FC236}">
                    <a16:creationId xmlns:a16="http://schemas.microsoft.com/office/drawing/2014/main" id="{91273B5A-5214-443C-BCDE-0B47C5796FB9}"/>
                  </a:ext>
                </a:extLst>
              </p:cNvPr>
              <p:cNvSpPr/>
              <p:nvPr/>
            </p:nvSpPr>
            <p:spPr>
              <a:xfrm>
                <a:off x="1457537" y="5092549"/>
                <a:ext cx="1083154" cy="415683"/>
              </a:xfrm>
              <a:prstGeom prst="roundRect">
                <a:avLst/>
              </a:prstGeom>
              <a:grpFill/>
              <a:ln w="19050">
                <a:solidFill>
                  <a:srgbClr val="0BBB99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TW" altLang="en-US" b="1" dirty="0">
                    <a:solidFill>
                      <a:srgbClr val="00206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靈敏度</a:t>
                </a:r>
              </a:p>
            </p:txBody>
          </p:sp>
          <p:sp>
            <p:nvSpPr>
              <p:cNvPr id="22" name="矩形: 圓角 21">
                <a:extLst>
                  <a:ext uri="{FF2B5EF4-FFF2-40B4-BE49-F238E27FC236}">
                    <a16:creationId xmlns:a16="http://schemas.microsoft.com/office/drawing/2014/main" id="{3EE91B64-B288-41BA-857D-911D14B94C2D}"/>
                  </a:ext>
                </a:extLst>
              </p:cNvPr>
              <p:cNvSpPr/>
              <p:nvPr/>
            </p:nvSpPr>
            <p:spPr>
              <a:xfrm>
                <a:off x="277733" y="5623516"/>
                <a:ext cx="1083154" cy="415683"/>
              </a:xfrm>
              <a:prstGeom prst="roundRect">
                <a:avLst/>
              </a:prstGeom>
              <a:grpFill/>
              <a:ln w="19050">
                <a:solidFill>
                  <a:srgbClr val="0BBB99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TW" altLang="en-US" b="1" dirty="0">
                    <a:solidFill>
                      <a:srgbClr val="00206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誤差率</a:t>
                </a:r>
              </a:p>
            </p:txBody>
          </p:sp>
          <p:sp>
            <p:nvSpPr>
              <p:cNvPr id="23" name="矩形: 圓角 22">
                <a:extLst>
                  <a:ext uri="{FF2B5EF4-FFF2-40B4-BE49-F238E27FC236}">
                    <a16:creationId xmlns:a16="http://schemas.microsoft.com/office/drawing/2014/main" id="{E4F36592-3FA0-4A29-89D6-2C1CCC523192}"/>
                  </a:ext>
                </a:extLst>
              </p:cNvPr>
              <p:cNvSpPr/>
              <p:nvPr/>
            </p:nvSpPr>
            <p:spPr>
              <a:xfrm>
                <a:off x="1473679" y="5621595"/>
                <a:ext cx="1083154" cy="415683"/>
              </a:xfrm>
              <a:prstGeom prst="roundRect">
                <a:avLst/>
              </a:prstGeom>
              <a:grpFill/>
              <a:ln w="19050">
                <a:solidFill>
                  <a:srgbClr val="0BBB99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TW" altLang="en-US" b="1" dirty="0">
                    <a:solidFill>
                      <a:srgbClr val="00206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重複性</a:t>
                </a:r>
              </a:p>
            </p:txBody>
          </p:sp>
        </p:grpSp>
        <p:sp>
          <p:nvSpPr>
            <p:cNvPr id="25" name="矩形: 圓角 24">
              <a:extLst>
                <a:ext uri="{FF2B5EF4-FFF2-40B4-BE49-F238E27FC236}">
                  <a16:creationId xmlns:a16="http://schemas.microsoft.com/office/drawing/2014/main" id="{B2343F40-E713-41B5-8528-F955DB0C641D}"/>
                </a:ext>
              </a:extLst>
            </p:cNvPr>
            <p:cNvSpPr/>
            <p:nvPr/>
          </p:nvSpPr>
          <p:spPr>
            <a:xfrm>
              <a:off x="4409823" y="4677154"/>
              <a:ext cx="1884716" cy="415683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9050">
              <a:solidFill>
                <a:srgbClr val="0BBB9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b="1" dirty="0">
                  <a:solidFill>
                    <a:srgbClr val="00206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靜態訊號穩定性</a:t>
              </a:r>
            </a:p>
          </p:txBody>
        </p:sp>
        <p:sp>
          <p:nvSpPr>
            <p:cNvPr id="26" name="矩形: 圓角 25">
              <a:extLst>
                <a:ext uri="{FF2B5EF4-FFF2-40B4-BE49-F238E27FC236}">
                  <a16:creationId xmlns:a16="http://schemas.microsoft.com/office/drawing/2014/main" id="{0D85FCAE-00EF-43DA-967B-CA338783659E}"/>
                </a:ext>
              </a:extLst>
            </p:cNvPr>
            <p:cNvSpPr/>
            <p:nvPr/>
          </p:nvSpPr>
          <p:spPr>
            <a:xfrm>
              <a:off x="4388035" y="5192328"/>
              <a:ext cx="2373956" cy="415683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9050">
              <a:solidFill>
                <a:srgbClr val="0BBB9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b="1" dirty="0">
                  <a:solidFill>
                    <a:srgbClr val="00206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動態訊號旋轉穩定性</a:t>
              </a:r>
            </a:p>
          </p:txBody>
        </p:sp>
      </p:grpSp>
      <p:grpSp>
        <p:nvGrpSpPr>
          <p:cNvPr id="27" name="Group 119">
            <a:extLst>
              <a:ext uri="{FF2B5EF4-FFF2-40B4-BE49-F238E27FC236}">
                <a16:creationId xmlns:a16="http://schemas.microsoft.com/office/drawing/2014/main" id="{5A09BC7D-313F-4428-9D4F-AD8BC6EB9CD8}"/>
              </a:ext>
            </a:extLst>
          </p:cNvPr>
          <p:cNvGrpSpPr/>
          <p:nvPr/>
        </p:nvGrpSpPr>
        <p:grpSpPr>
          <a:xfrm rot="16200000">
            <a:off x="-530541" y="5527037"/>
            <a:ext cx="1828699" cy="570961"/>
            <a:chOff x="3657600" y="3454494"/>
            <a:chExt cx="1828800" cy="570785"/>
          </a:xfrm>
        </p:grpSpPr>
        <p:sp>
          <p:nvSpPr>
            <p:cNvPr id="28" name="Rounded Rectangle 116">
              <a:extLst>
                <a:ext uri="{FF2B5EF4-FFF2-40B4-BE49-F238E27FC236}">
                  <a16:creationId xmlns:a16="http://schemas.microsoft.com/office/drawing/2014/main" id="{81CAC795-E53E-40D6-BEC0-8BB1BC3BA339}"/>
                </a:ext>
              </a:extLst>
            </p:cNvPr>
            <p:cNvSpPr/>
            <p:nvPr/>
          </p:nvSpPr>
          <p:spPr bwMode="auto">
            <a:xfrm>
              <a:off x="3657600" y="3454494"/>
              <a:ext cx="1828800" cy="530519"/>
            </a:xfrm>
            <a:prstGeom prst="roundRect">
              <a:avLst/>
            </a:prstGeom>
            <a:solidFill>
              <a:schemeClr val="accent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8580" tIns="64290" rIns="128580" bIns="64290" numCol="1" rtlCol="0" anchor="ctr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en-US" sz="11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9" name="Rounded Rectangle 89">
              <a:extLst>
                <a:ext uri="{FF2B5EF4-FFF2-40B4-BE49-F238E27FC236}">
                  <a16:creationId xmlns:a16="http://schemas.microsoft.com/office/drawing/2014/main" id="{D8A1CCE5-D611-495D-956E-B9C4CA1B592F}"/>
                </a:ext>
              </a:extLst>
            </p:cNvPr>
            <p:cNvSpPr/>
            <p:nvPr/>
          </p:nvSpPr>
          <p:spPr bwMode="auto">
            <a:xfrm>
              <a:off x="3657600" y="3494760"/>
              <a:ext cx="1828800" cy="530519"/>
            </a:xfrm>
            <a:prstGeom prst="roundRect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eaVert" wrap="square" lIns="128580" tIns="64290" rIns="128580" bIns="64290" numCol="1" rtlCol="0" anchor="ctr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r>
                <a:rPr lang="zh-TW" altLang="en-US" sz="20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sym typeface="Arial" panose="020B0604020202020204" pitchFamily="34" charset="0"/>
                </a:rPr>
                <a:t>設備精度</a:t>
              </a:r>
              <a:endParaRPr 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 panose="020B0604020202020204" pitchFamily="34" charset="0"/>
              </a:endParaRPr>
            </a:p>
          </p:txBody>
        </p:sp>
      </p:grpSp>
      <p:sp>
        <p:nvSpPr>
          <p:cNvPr id="30" name="文字方塊 29">
            <a:extLst>
              <a:ext uri="{FF2B5EF4-FFF2-40B4-BE49-F238E27FC236}">
                <a16:creationId xmlns:a16="http://schemas.microsoft.com/office/drawing/2014/main" id="{F043112B-525F-4512-9A1F-A2715E8A84D2}"/>
              </a:ext>
            </a:extLst>
          </p:cNvPr>
          <p:cNvSpPr txBox="1"/>
          <p:nvPr/>
        </p:nvSpPr>
        <p:spPr>
          <a:xfrm>
            <a:off x="6660429" y="4553628"/>
            <a:ext cx="2582318" cy="24468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18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穩定性誤差小於</a:t>
            </a:r>
            <a:r>
              <a:rPr lang="en-US" altLang="zh-TW" sz="18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1%</a:t>
            </a:r>
          </a:p>
          <a:p>
            <a:pPr>
              <a:lnSpc>
                <a:spcPct val="150000"/>
              </a:lnSpc>
            </a:pPr>
            <a:r>
              <a:rPr lang="zh-TW" altLang="en-US" sz="18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線性度</a:t>
            </a:r>
            <a:r>
              <a:rPr lang="en-US" altLang="zh-TW" sz="18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en-US" altLang="zh-TW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2.89</a:t>
            </a:r>
            <a:r>
              <a:rPr lang="en-US" altLang="zh-TW" sz="18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%F.S.</a:t>
            </a:r>
          </a:p>
          <a:p>
            <a:pPr>
              <a:lnSpc>
                <a:spcPct val="150000"/>
              </a:lnSpc>
            </a:pPr>
            <a:r>
              <a:rPr lang="zh-TW" altLang="en-US" sz="18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靈敏度</a:t>
            </a:r>
            <a:r>
              <a:rPr lang="en-US" altLang="zh-TW" sz="18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en-US" altLang="zh-TW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2.78</a:t>
            </a:r>
            <a:r>
              <a:rPr lang="en-US" altLang="zh-TW" sz="18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mV</a:t>
            </a:r>
            <a:r>
              <a:rPr lang="en-US" altLang="zh-TW" sz="1800" b="1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/Nm</a:t>
            </a:r>
            <a:endParaRPr lang="en-US" altLang="zh-TW" sz="1800" b="1" dirty="0">
              <a:solidFill>
                <a:srgbClr val="00B05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最大</a:t>
            </a:r>
            <a:r>
              <a:rPr lang="zh-TW" altLang="en-US" sz="18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誤差率</a:t>
            </a:r>
            <a:r>
              <a:rPr lang="en-US" altLang="zh-TW" sz="18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en-US" altLang="zh-TW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2.42</a:t>
            </a:r>
            <a:r>
              <a:rPr lang="en-US" altLang="zh-TW" sz="18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%</a:t>
            </a:r>
          </a:p>
          <a:p>
            <a:pPr>
              <a:lnSpc>
                <a:spcPct val="150000"/>
              </a:lnSpc>
            </a:pPr>
            <a:r>
              <a:rPr lang="zh-TW" altLang="en-US" sz="18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重複性</a:t>
            </a:r>
            <a:r>
              <a:rPr lang="en-US" altLang="zh-TW" sz="18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:B</a:t>
            </a:r>
            <a:r>
              <a:rPr lang="zh-TW" altLang="en-US" sz="18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等級</a:t>
            </a:r>
            <a:endParaRPr lang="en-US" altLang="zh-TW" sz="1800" b="1" dirty="0">
              <a:solidFill>
                <a:srgbClr val="00B05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1800" b="1" dirty="0">
              <a:solidFill>
                <a:srgbClr val="00B05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31" name="Group 119">
            <a:extLst>
              <a:ext uri="{FF2B5EF4-FFF2-40B4-BE49-F238E27FC236}">
                <a16:creationId xmlns:a16="http://schemas.microsoft.com/office/drawing/2014/main" id="{0E8FEF4B-CC65-4100-9776-4A10766D152A}"/>
              </a:ext>
            </a:extLst>
          </p:cNvPr>
          <p:cNvGrpSpPr/>
          <p:nvPr/>
        </p:nvGrpSpPr>
        <p:grpSpPr>
          <a:xfrm rot="16200000">
            <a:off x="7803523" y="1911691"/>
            <a:ext cx="1828699" cy="570961"/>
            <a:chOff x="3657600" y="3454494"/>
            <a:chExt cx="1828800" cy="570785"/>
          </a:xfrm>
        </p:grpSpPr>
        <p:sp>
          <p:nvSpPr>
            <p:cNvPr id="32" name="Rounded Rectangle 116">
              <a:extLst>
                <a:ext uri="{FF2B5EF4-FFF2-40B4-BE49-F238E27FC236}">
                  <a16:creationId xmlns:a16="http://schemas.microsoft.com/office/drawing/2014/main" id="{CEC9240A-28C7-4173-873D-EF7010D5EACA}"/>
                </a:ext>
              </a:extLst>
            </p:cNvPr>
            <p:cNvSpPr/>
            <p:nvPr/>
          </p:nvSpPr>
          <p:spPr bwMode="auto">
            <a:xfrm>
              <a:off x="3657600" y="3454494"/>
              <a:ext cx="1828800" cy="530519"/>
            </a:xfrm>
            <a:prstGeom prst="roundRect">
              <a:avLst/>
            </a:prstGeom>
            <a:solidFill>
              <a:schemeClr val="accent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8580" tIns="64290" rIns="128580" bIns="64290" numCol="1" rtlCol="0" anchor="ctr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en-US" sz="11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3" name="Rounded Rectangle 89">
              <a:extLst>
                <a:ext uri="{FF2B5EF4-FFF2-40B4-BE49-F238E27FC236}">
                  <a16:creationId xmlns:a16="http://schemas.microsoft.com/office/drawing/2014/main" id="{9A8B8F8C-3635-4A19-9941-96DFEB45C343}"/>
                </a:ext>
              </a:extLst>
            </p:cNvPr>
            <p:cNvSpPr/>
            <p:nvPr/>
          </p:nvSpPr>
          <p:spPr bwMode="auto">
            <a:xfrm>
              <a:off x="3657600" y="3494760"/>
              <a:ext cx="1828800" cy="530519"/>
            </a:xfrm>
            <a:prstGeom prst="roundRect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eaVert" wrap="square" lIns="128580" tIns="64290" rIns="128580" bIns="64290" numCol="1" rtlCol="0" anchor="ctr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r>
                <a:rPr lang="zh-TW" altLang="en-US" sz="20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sym typeface="Arial" panose="020B0604020202020204" pitchFamily="34" charset="0"/>
                </a:rPr>
                <a:t>模態測試</a:t>
              </a:r>
              <a:endParaRPr 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 panose="020B0604020202020204" pitchFamily="34" charset="0"/>
              </a:endParaRPr>
            </a:p>
          </p:txBody>
        </p:sp>
      </p:grpSp>
      <p:sp>
        <p:nvSpPr>
          <p:cNvPr id="34" name="文字方塊 33">
            <a:extLst>
              <a:ext uri="{FF2B5EF4-FFF2-40B4-BE49-F238E27FC236}">
                <a16:creationId xmlns:a16="http://schemas.microsoft.com/office/drawing/2014/main" id="{95C741AA-9880-488E-A824-55C1FAC187BA}"/>
              </a:ext>
            </a:extLst>
          </p:cNvPr>
          <p:cNvSpPr txBox="1"/>
          <p:nvPr/>
        </p:nvSpPr>
        <p:spPr>
          <a:xfrm>
            <a:off x="6547637" y="1177311"/>
            <a:ext cx="239345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1800" b="1" dirty="0">
                <a:solidFill>
                  <a:srgbClr val="1B02A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固有頻率</a:t>
            </a:r>
            <a:endParaRPr lang="en-US" altLang="zh-TW" sz="1800" b="1" dirty="0">
              <a:solidFill>
                <a:srgbClr val="1B02A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b="1" dirty="0">
                <a:solidFill>
                  <a:srgbClr val="1B02A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主軸上</a:t>
            </a:r>
            <a:r>
              <a:rPr lang="en-US" altLang="zh-TW" b="1" dirty="0">
                <a:solidFill>
                  <a:srgbClr val="1B02A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:510Hz</a:t>
            </a:r>
          </a:p>
          <a:p>
            <a:r>
              <a:rPr lang="zh-TW" altLang="en-US" sz="1800" b="1" dirty="0">
                <a:solidFill>
                  <a:srgbClr val="1B02A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懸吊</a:t>
            </a:r>
            <a:r>
              <a:rPr lang="en-US" altLang="zh-TW" sz="1800" b="1" dirty="0">
                <a:solidFill>
                  <a:srgbClr val="1B02A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:3356Hz</a:t>
            </a:r>
          </a:p>
        </p:txBody>
      </p:sp>
      <p:sp>
        <p:nvSpPr>
          <p:cNvPr id="35" name="文字方塊 34">
            <a:extLst>
              <a:ext uri="{FF2B5EF4-FFF2-40B4-BE49-F238E27FC236}">
                <a16:creationId xmlns:a16="http://schemas.microsoft.com/office/drawing/2014/main" id="{7A79947B-3E21-4857-A5EE-B0B1341ACD4A}"/>
              </a:ext>
            </a:extLst>
          </p:cNvPr>
          <p:cNvSpPr txBox="1"/>
          <p:nvPr/>
        </p:nvSpPr>
        <p:spPr>
          <a:xfrm>
            <a:off x="6547637" y="2638029"/>
            <a:ext cx="5712780" cy="8724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b="1" dirty="0">
                <a:solidFill>
                  <a:srgbClr val="1B02A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得知最高轉速</a:t>
            </a:r>
            <a:endParaRPr lang="en-US" altLang="zh-TW" b="1" dirty="0">
              <a:solidFill>
                <a:srgbClr val="1B02A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en-US" altLang="zh-TW" b="1" dirty="0">
                <a:solidFill>
                  <a:srgbClr val="1B02A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7000rpm</a:t>
            </a:r>
            <a:r>
              <a:rPr lang="zh-TW" altLang="en-US" b="1" dirty="0">
                <a:solidFill>
                  <a:srgbClr val="1B02A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為</a:t>
            </a:r>
            <a:r>
              <a:rPr lang="en-US" altLang="zh-TW" b="1" dirty="0">
                <a:solidFill>
                  <a:srgbClr val="1B02A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116Hz</a:t>
            </a:r>
            <a:endParaRPr lang="en-US" altLang="zh-TW" sz="1800" b="1" dirty="0">
              <a:solidFill>
                <a:srgbClr val="1B02A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文字方塊 35">
                <a:extLst>
                  <a:ext uri="{FF2B5EF4-FFF2-40B4-BE49-F238E27FC236}">
                    <a16:creationId xmlns:a16="http://schemas.microsoft.com/office/drawing/2014/main" id="{6D50D0C8-F19E-43C1-BFCE-53275978F9D5}"/>
                  </a:ext>
                </a:extLst>
              </p:cNvPr>
              <p:cNvSpPr txBox="1"/>
              <p:nvPr/>
            </p:nvSpPr>
            <p:spPr>
              <a:xfrm>
                <a:off x="6652214" y="2152127"/>
                <a:ext cx="2393458" cy="48590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zh-TW" altLang="en-US" dirty="0">
                    <a:solidFill>
                      <a:srgbClr val="836967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TW" altLang="en-US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zh-TW" altLang="en-US" i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zh-TW" altLang="en-US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zh-TW" altLang="en-US" i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𝑁</m:t>
                        </m:r>
                      </m:num>
                      <m:den>
                        <m:r>
                          <a:rPr lang="zh-TW" altLang="en-US" i="0">
                            <a:latin typeface="Cambria Math" panose="02040503050406030204" pitchFamily="18" charset="0"/>
                          </a:rPr>
                          <m:t>60</m:t>
                        </m:r>
                      </m:den>
                    </m:f>
                  </m:oMath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6" name="文字方塊 35">
                <a:extLst>
                  <a:ext uri="{FF2B5EF4-FFF2-40B4-BE49-F238E27FC236}">
                    <a16:creationId xmlns:a16="http://schemas.microsoft.com/office/drawing/2014/main" id="{6D50D0C8-F19E-43C1-BFCE-53275978F9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2214" y="2152127"/>
                <a:ext cx="2393458" cy="485902"/>
              </a:xfrm>
              <a:prstGeom prst="rect">
                <a:avLst/>
              </a:prstGeom>
              <a:blipFill>
                <a:blip r:embed="rId5"/>
                <a:stretch>
                  <a:fillRect b="-125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文字方塊 36">
            <a:extLst>
              <a:ext uri="{FF2B5EF4-FFF2-40B4-BE49-F238E27FC236}">
                <a16:creationId xmlns:a16="http://schemas.microsoft.com/office/drawing/2014/main" id="{960FD7AA-88AC-4A47-87A2-424EF255D371}"/>
              </a:ext>
            </a:extLst>
          </p:cNvPr>
          <p:cNvSpPr txBox="1"/>
          <p:nvPr/>
        </p:nvSpPr>
        <p:spPr>
          <a:xfrm>
            <a:off x="6547637" y="3677070"/>
            <a:ext cx="61300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符合大於應用</a:t>
            </a:r>
            <a:r>
              <a:rPr lang="en-US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倍之規定</a:t>
            </a:r>
            <a:endParaRPr lang="zh-TW" altLang="en-US" dirty="0">
              <a:solidFill>
                <a:srgbClr val="FF0000"/>
              </a:solidFill>
            </a:endParaRPr>
          </a:p>
        </p:txBody>
      </p:sp>
      <p:pic>
        <p:nvPicPr>
          <p:cNvPr id="38" name="圖片 37">
            <a:extLst>
              <a:ext uri="{FF2B5EF4-FFF2-40B4-BE49-F238E27FC236}">
                <a16:creationId xmlns:a16="http://schemas.microsoft.com/office/drawing/2014/main" id="{9D234952-EF90-426E-B586-0129DE4B54C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757" y="228504"/>
            <a:ext cx="3525971" cy="53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209220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4" grpId="0"/>
      <p:bldP spid="35" grpId="0"/>
      <p:bldP spid="36" grpId="0"/>
      <p:bldP spid="3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圓角 3">
            <a:extLst>
              <a:ext uri="{FF2B5EF4-FFF2-40B4-BE49-F238E27FC236}">
                <a16:creationId xmlns:a16="http://schemas.microsoft.com/office/drawing/2014/main" id="{F64EA9B9-C3C7-421D-B57A-28F60EF3A310}"/>
              </a:ext>
            </a:extLst>
          </p:cNvPr>
          <p:cNvSpPr/>
          <p:nvPr/>
        </p:nvSpPr>
        <p:spPr>
          <a:xfrm>
            <a:off x="426127" y="1105361"/>
            <a:ext cx="1713391" cy="488273"/>
          </a:xfrm>
          <a:prstGeom prst="roundRect">
            <a:avLst/>
          </a:prstGeom>
          <a:solidFill>
            <a:srgbClr val="E6001A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思源黑体" panose="020B0500000000000000" pitchFamily="34" charset="-122"/>
              </a:rPr>
              <a:t>切削驗證</a:t>
            </a:r>
            <a:endParaRPr lang="zh-CN" altLang="en-US" sz="28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思源黑体" panose="020B0500000000000000" pitchFamily="34" charset="-122"/>
            </a:endParaRP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76BEEB07-DAB7-4DFF-8AA2-51922EB66CD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858" y="2480624"/>
            <a:ext cx="2721350" cy="2063585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CFD8805F-6AB9-4591-8B6E-7CDC82B28FC6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858" y="4657338"/>
            <a:ext cx="5509272" cy="1862334"/>
          </a:xfrm>
          <a:prstGeom prst="rect">
            <a:avLst/>
          </a:prstGeom>
        </p:spPr>
      </p:pic>
      <p:sp>
        <p:nvSpPr>
          <p:cNvPr id="19" name="文字方塊 18">
            <a:extLst>
              <a:ext uri="{FF2B5EF4-FFF2-40B4-BE49-F238E27FC236}">
                <a16:creationId xmlns:a16="http://schemas.microsoft.com/office/drawing/2014/main" id="{CDC552FF-FA66-483C-8936-8FDA39F1072B}"/>
              </a:ext>
            </a:extLst>
          </p:cNvPr>
          <p:cNvSpPr txBox="1"/>
          <p:nvPr/>
        </p:nvSpPr>
        <p:spPr>
          <a:xfrm>
            <a:off x="462150" y="1846995"/>
            <a:ext cx="716800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000" b="1" dirty="0">
                <a:solidFill>
                  <a:srgbClr val="FF0000"/>
                </a:solidFill>
                <a:latin typeface="ほのか新アンティーク丸" panose="02000600000000000000" pitchFamily="50" charset="-128"/>
                <a:ea typeface="ほのか新アンティーク丸" panose="02000600000000000000" pitchFamily="50" charset="-128"/>
              </a:rPr>
              <a:t>採用超合金</a:t>
            </a:r>
            <a:r>
              <a:rPr lang="en-US" altLang="zh-TW" sz="2000" b="1" dirty="0">
                <a:solidFill>
                  <a:srgbClr val="FF0000"/>
                </a:solidFill>
                <a:latin typeface="ほのか新アンティーク丸" panose="02000600000000000000" pitchFamily="50" charset="-128"/>
                <a:ea typeface="ほのか新アンティーク丸" panose="02000600000000000000" pitchFamily="50" charset="-128"/>
              </a:rPr>
              <a:t>Inconel-625</a:t>
            </a:r>
            <a:r>
              <a:rPr lang="zh-TW" altLang="en-US" sz="2000" b="1" dirty="0">
                <a:solidFill>
                  <a:srgbClr val="FF0000"/>
                </a:solidFill>
                <a:latin typeface="ほのか新アンティーク丸" panose="02000600000000000000" pitchFamily="50" charset="-128"/>
                <a:ea typeface="ほのか新アンティーク丸" panose="02000600000000000000" pitchFamily="50" charset="-128"/>
              </a:rPr>
              <a:t> 進行切削輔助成效的驗證</a:t>
            </a:r>
            <a:endParaRPr lang="en-US" altLang="zh-TW" sz="2000" b="1" dirty="0">
              <a:solidFill>
                <a:srgbClr val="FF0000"/>
              </a:solidFill>
              <a:latin typeface="ほのか新アンティーク丸" panose="02000600000000000000" pitchFamily="50" charset="-128"/>
              <a:ea typeface="ほのか新アンティーク丸" panose="02000600000000000000" pitchFamily="50" charset="-128"/>
            </a:endParaRPr>
          </a:p>
        </p:txBody>
      </p: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9413900D-2692-4211-948D-54B2A09331A3}"/>
              </a:ext>
            </a:extLst>
          </p:cNvPr>
          <p:cNvSpPr txBox="1"/>
          <p:nvPr/>
        </p:nvSpPr>
        <p:spPr>
          <a:xfrm>
            <a:off x="6143149" y="2974634"/>
            <a:ext cx="2974018" cy="41964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定參數對於不同夾持力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刀具磨耗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提升</a:t>
            </a:r>
            <a:r>
              <a:rPr lang="en-US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62.07%</a:t>
            </a:r>
          </a:p>
          <a:p>
            <a:pPr>
              <a:lnSpc>
                <a:spcPct val="150000"/>
              </a:lnSpc>
            </a:pP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切削重複性為</a:t>
            </a:r>
            <a:r>
              <a:rPr lang="en-US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92.41%</a:t>
            </a:r>
          </a:p>
          <a:p>
            <a:pPr>
              <a:lnSpc>
                <a:spcPct val="150000"/>
              </a:lnSpc>
            </a:pP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20~60Nm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夾持力不同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不影響固有頻率的改變</a:t>
            </a:r>
            <a:endParaRPr lang="en-US" altLang="zh-TW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4.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劇烈磨耗區間振動由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35Nm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→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45Nm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→ 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55Nm</a:t>
            </a:r>
          </a:p>
          <a:p>
            <a:pPr>
              <a:lnSpc>
                <a:spcPct val="150000"/>
              </a:lnSpc>
            </a:pP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振動值提升</a:t>
            </a:r>
            <a:r>
              <a:rPr lang="en-US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22%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與 </a:t>
            </a:r>
            <a:r>
              <a:rPr lang="en-US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18%</a:t>
            </a:r>
          </a:p>
          <a:p>
            <a:pPr>
              <a:lnSpc>
                <a:spcPct val="150000"/>
              </a:lnSpc>
            </a:pP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振動 隨夾持剛性提升</a:t>
            </a:r>
            <a:endParaRPr lang="en-US" altLang="zh-TW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TW" b="1" dirty="0">
              <a:solidFill>
                <a:srgbClr val="00B05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E006B559-C77A-452B-8A02-19E2EED77D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7461" y="2360234"/>
            <a:ext cx="2609077" cy="2240540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141DDF23-AA15-4E52-B9DB-0CB372823B1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757" y="228504"/>
            <a:ext cx="3525971" cy="53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38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圓角 3">
            <a:extLst>
              <a:ext uri="{FF2B5EF4-FFF2-40B4-BE49-F238E27FC236}">
                <a16:creationId xmlns:a16="http://schemas.microsoft.com/office/drawing/2014/main" id="{F64EA9B9-C3C7-421D-B57A-28F60EF3A310}"/>
              </a:ext>
            </a:extLst>
          </p:cNvPr>
          <p:cNvSpPr/>
          <p:nvPr/>
        </p:nvSpPr>
        <p:spPr>
          <a:xfrm>
            <a:off x="426127" y="1003174"/>
            <a:ext cx="1713391" cy="488273"/>
          </a:xfrm>
          <a:prstGeom prst="roundRect">
            <a:avLst/>
          </a:prstGeom>
          <a:solidFill>
            <a:srgbClr val="E6001A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思源黑体" panose="020B0500000000000000" pitchFamily="34" charset="-122"/>
              </a:rPr>
              <a:t>預測模型</a:t>
            </a:r>
            <a:endParaRPr lang="zh-CN" altLang="en-US" sz="28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思源黑体" panose="020B0500000000000000" pitchFamily="34" charset="-122"/>
            </a:endParaRPr>
          </a:p>
        </p:txBody>
      </p:sp>
      <p:pic>
        <p:nvPicPr>
          <p:cNvPr id="12" name="圖片 11">
            <a:extLst>
              <a:ext uri="{FF2B5EF4-FFF2-40B4-BE49-F238E27FC236}">
                <a16:creationId xmlns:a16="http://schemas.microsoft.com/office/drawing/2014/main" id="{FB41E359-B997-4D52-BD0D-CE705141D0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165" y="1526959"/>
            <a:ext cx="4271159" cy="261891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>
                <a:extLst>
                  <a:ext uri="{FF2B5EF4-FFF2-40B4-BE49-F238E27FC236}">
                    <a16:creationId xmlns:a16="http://schemas.microsoft.com/office/drawing/2014/main" id="{4FEB4983-2CF3-4D5A-B16F-049A1D97D08D}"/>
                  </a:ext>
                </a:extLst>
              </p:cNvPr>
              <p:cNvSpPr txBox="1"/>
              <p:nvPr/>
            </p:nvSpPr>
            <p:spPr>
              <a:xfrm>
                <a:off x="5140861" y="4038120"/>
                <a:ext cx="3319559" cy="6922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1100" b="0" i="1" smtClean="0">
                          <a:latin typeface="Cambria Math" panose="02040503050406030204" pitchFamily="18" charset="0"/>
                        </a:rPr>
                        <m:t>𝑀𝐴𝑃𝐸</m:t>
                      </m:r>
                      <m:r>
                        <a:rPr lang="zh-TW" altLang="en-US" sz="1100" b="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zh-TW" altLang="en-US" sz="11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TW" altLang="en-US" sz="1100" b="0" i="0">
                              <a:latin typeface="Cambria Math" panose="02040503050406030204" pitchFamily="18" charset="0"/>
                            </a:rPr>
                            <m:t>100%</m:t>
                          </m:r>
                        </m:num>
                        <m:den>
                          <m:r>
                            <a:rPr lang="zh-TW" altLang="en-US" sz="1100" b="0" i="1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nary>
                        <m:naryPr>
                          <m:chr m:val="∑"/>
                          <m:limLoc m:val="undOvr"/>
                          <m:grow m:val="on"/>
                          <m:ctrlPr>
                            <a:rPr lang="zh-TW" altLang="en-US" sz="11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zh-TW" altLang="en-US" sz="1100" b="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zh-TW" altLang="en-US" sz="1100" b="0" i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zh-TW" altLang="en-US" sz="1100" b="0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zh-TW" altLang="en-US" sz="11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zh-TW" altLang="en-US" sz="11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zh-TW" altLang="en-US" sz="11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zh-TW" altLang="en-US" sz="1100" i="1">
                                              <a:solidFill>
                                                <a:srgbClr val="836967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zh-TW" altLang="en-US" sz="1100" b="0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zh-TW" altLang="en-US" sz="1100" b="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zh-TW" altLang="en-US" sz="1100" b="0" i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zh-TW" altLang="en-US" sz="11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TW" altLang="en-US" sz="1100" b="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zh-TW" altLang="en-US" sz="1100" b="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zh-TW" altLang="en-US" sz="11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TW" altLang="en-US" sz="1100" b="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zh-TW" altLang="en-US" sz="1100" b="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nary>
                    </m:oMath>
                  </m:oMathPara>
                </a14:m>
                <a:endParaRPr lang="zh-TW" altLang="en-US" sz="1100" dirty="0">
                  <a:latin typeface="ほのか新アンティーク丸" panose="02000600000000000000" pitchFamily="50" charset="-128"/>
                  <a:ea typeface="ほのか新アンティーク丸" panose="02000600000000000000" pitchFamily="50" charset="-128"/>
                </a:endParaRPr>
              </a:p>
            </p:txBody>
          </p:sp>
        </mc:Choice>
        <mc:Fallback xmlns="">
          <p:sp>
            <p:nvSpPr>
              <p:cNvPr id="14" name="文字方塊 13">
                <a:extLst>
                  <a:ext uri="{FF2B5EF4-FFF2-40B4-BE49-F238E27FC236}">
                    <a16:creationId xmlns:a16="http://schemas.microsoft.com/office/drawing/2014/main" id="{4FEB4983-2CF3-4D5A-B16F-049A1D97D0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0861" y="4038120"/>
                <a:ext cx="3319559" cy="6922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5" name="表格 14">
            <a:extLst>
              <a:ext uri="{FF2B5EF4-FFF2-40B4-BE49-F238E27FC236}">
                <a16:creationId xmlns:a16="http://schemas.microsoft.com/office/drawing/2014/main" id="{83F3C84D-809B-4264-9175-17D3B44BC5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0345532"/>
              </p:ext>
            </p:extLst>
          </p:nvPr>
        </p:nvGraphicFramePr>
        <p:xfrm>
          <a:off x="4887857" y="4730361"/>
          <a:ext cx="4146145" cy="1850138"/>
        </p:xfrm>
        <a:graphic>
          <a:graphicData uri="http://schemas.openxmlformats.org/drawingml/2006/table">
            <a:tbl>
              <a:tblPr firstRow="1" firstCol="1" bandRow="1"/>
              <a:tblGrid>
                <a:gridCol w="2080932">
                  <a:extLst>
                    <a:ext uri="{9D8B030D-6E8A-4147-A177-3AD203B41FA5}">
                      <a16:colId xmlns:a16="http://schemas.microsoft.com/office/drawing/2014/main" val="2496839216"/>
                    </a:ext>
                  </a:extLst>
                </a:gridCol>
                <a:gridCol w="2065213">
                  <a:extLst>
                    <a:ext uri="{9D8B030D-6E8A-4147-A177-3AD203B41FA5}">
                      <a16:colId xmlns:a16="http://schemas.microsoft.com/office/drawing/2014/main" val="3655650995"/>
                    </a:ext>
                  </a:extLst>
                </a:gridCol>
              </a:tblGrid>
              <a:tr h="298943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zh-TW" sz="1400" b="1" kern="100" dirty="0">
                          <a:solidFill>
                            <a:srgbClr val="000000"/>
                          </a:solidFill>
                          <a:effectLst/>
                          <a:latin typeface="ほのか新アンティーク丸" panose="02000600000000000000" pitchFamily="50" charset="-128"/>
                          <a:ea typeface="ほのか新アンティーク丸" panose="02000600000000000000" pitchFamily="50" charset="-128"/>
                          <a:cs typeface="Times New Roman" panose="02020603050405020304" pitchFamily="18" charset="0"/>
                        </a:rPr>
                        <a:t>數值</a:t>
                      </a:r>
                      <a:endParaRPr lang="zh-TW" sz="1400" b="1" kern="100" dirty="0">
                        <a:effectLst/>
                        <a:latin typeface="ほのか新アンティーク丸" panose="02000600000000000000" pitchFamily="50" charset="-128"/>
                        <a:ea typeface="ほのか新アンティーク丸" panose="020006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zh-TW" sz="1400" b="1" kern="100" dirty="0">
                          <a:solidFill>
                            <a:srgbClr val="000000"/>
                          </a:solidFill>
                          <a:effectLst/>
                          <a:latin typeface="ほのか新アンティーク丸" panose="02000600000000000000" pitchFamily="50" charset="-128"/>
                          <a:ea typeface="ほのか新アンティーク丸" panose="02000600000000000000" pitchFamily="50" charset="-128"/>
                          <a:cs typeface="Times New Roman" panose="02020603050405020304" pitchFamily="18" charset="0"/>
                        </a:rPr>
                        <a:t>等級</a:t>
                      </a:r>
                      <a:endParaRPr lang="zh-TW" sz="1400" b="1" kern="100" dirty="0">
                        <a:effectLst/>
                        <a:latin typeface="ほのか新アンティーク丸" panose="02000600000000000000" pitchFamily="50" charset="-128"/>
                        <a:ea typeface="ほのか新アンティーク丸" panose="020006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7680650"/>
                  </a:ext>
                </a:extLst>
              </a:tr>
              <a:tr h="343569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b="0" kern="100" dirty="0">
                          <a:effectLst/>
                          <a:latin typeface="ほのか新アンティーク丸" panose="02000600000000000000" pitchFamily="50" charset="-128"/>
                          <a:ea typeface="ほのか新アンティーク丸" panose="02000600000000000000" pitchFamily="50" charset="-128"/>
                          <a:cs typeface="Times New Roman" panose="02020603050405020304" pitchFamily="18" charset="0"/>
                        </a:rPr>
                        <a:t>MAPE &lt; 10%</a:t>
                      </a:r>
                      <a:endParaRPr lang="zh-TW" sz="1400" b="0" kern="100" dirty="0">
                        <a:effectLst/>
                        <a:latin typeface="ほのか新アンティーク丸" panose="02000600000000000000" pitchFamily="50" charset="-128"/>
                        <a:ea typeface="ほのか新アンティーク丸" panose="020006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zh-TW" sz="1400" b="0" kern="100" dirty="0">
                          <a:effectLst/>
                          <a:latin typeface="ほのか新アンティーク丸" panose="02000600000000000000" pitchFamily="50" charset="-128"/>
                          <a:ea typeface="ほのか新アンティーク丸" panose="02000600000000000000" pitchFamily="50" charset="-128"/>
                          <a:cs typeface="Times New Roman" panose="02020603050405020304" pitchFamily="18" charset="0"/>
                        </a:rPr>
                        <a:t>高準確度預測能力</a:t>
                      </a:r>
                    </a:p>
                  </a:txBody>
                  <a:tcPr marL="68580" marR="6858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510331"/>
                  </a:ext>
                </a:extLst>
              </a:tr>
              <a:tr h="319071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b="0" kern="100" dirty="0">
                          <a:effectLst/>
                          <a:latin typeface="ほのか新アンティーク丸" panose="02000600000000000000" pitchFamily="50" charset="-128"/>
                          <a:ea typeface="ほのか新アンティーク丸" panose="02000600000000000000" pitchFamily="50" charset="-128"/>
                          <a:cs typeface="Times New Roman" panose="02020603050405020304" pitchFamily="18" charset="0"/>
                        </a:rPr>
                        <a:t>10% &lt;  MAPE &lt; 20%</a:t>
                      </a:r>
                      <a:endParaRPr lang="zh-TW" sz="1400" b="0" kern="100" dirty="0">
                        <a:effectLst/>
                        <a:latin typeface="ほのか新アンティーク丸" panose="02000600000000000000" pitchFamily="50" charset="-128"/>
                        <a:ea typeface="ほのか新アンティーク丸" panose="020006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zh-TW" sz="1400" b="0" kern="100" dirty="0">
                          <a:effectLst/>
                          <a:latin typeface="ほのか新アンティーク丸" panose="02000600000000000000" pitchFamily="50" charset="-128"/>
                          <a:ea typeface="ほのか新アンティーク丸" panose="02000600000000000000" pitchFamily="50" charset="-128"/>
                          <a:cs typeface="Times New Roman" panose="02020603050405020304" pitchFamily="18" charset="0"/>
                        </a:rPr>
                        <a:t>良好預測能力</a:t>
                      </a:r>
                    </a:p>
                  </a:txBody>
                  <a:tcPr marL="68580" marR="6858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1336742"/>
                  </a:ext>
                </a:extLst>
              </a:tr>
              <a:tr h="319071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b="0" kern="100" dirty="0">
                          <a:effectLst/>
                          <a:latin typeface="ほのか新アンティーク丸" panose="02000600000000000000" pitchFamily="50" charset="-128"/>
                          <a:ea typeface="ほのか新アンティーク丸" panose="02000600000000000000" pitchFamily="50" charset="-128"/>
                          <a:cs typeface="Times New Roman" panose="02020603050405020304" pitchFamily="18" charset="0"/>
                        </a:rPr>
                        <a:t>20% &lt; MAPE &lt;50%</a:t>
                      </a:r>
                      <a:endParaRPr lang="zh-TW" sz="1400" b="0" kern="100" dirty="0">
                        <a:effectLst/>
                        <a:latin typeface="ほのか新アンティーク丸" panose="02000600000000000000" pitchFamily="50" charset="-128"/>
                        <a:ea typeface="ほのか新アンティーク丸" panose="020006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zh-TW" sz="1400" b="0" kern="100" dirty="0">
                          <a:effectLst/>
                          <a:latin typeface="ほのか新アンティーク丸" panose="02000600000000000000" pitchFamily="50" charset="-128"/>
                          <a:ea typeface="ほのか新アンティーク丸" panose="02000600000000000000" pitchFamily="50" charset="-128"/>
                          <a:cs typeface="Times New Roman" panose="02020603050405020304" pitchFamily="18" charset="0"/>
                        </a:rPr>
                        <a:t>合理預測能力</a:t>
                      </a:r>
                    </a:p>
                  </a:txBody>
                  <a:tcPr marL="68580" marR="6858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2240726"/>
                  </a:ext>
                </a:extLst>
              </a:tr>
              <a:tr h="239543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b="0" kern="100" dirty="0">
                          <a:effectLst/>
                          <a:latin typeface="ほのか新アンティーク丸" panose="02000600000000000000" pitchFamily="50" charset="-128"/>
                          <a:ea typeface="ほのか新アンティーク丸" panose="02000600000000000000" pitchFamily="50" charset="-128"/>
                          <a:cs typeface="Times New Roman" panose="02020603050405020304" pitchFamily="18" charset="0"/>
                        </a:rPr>
                        <a:t>50% &lt; MAPE</a:t>
                      </a:r>
                      <a:endParaRPr lang="zh-TW" sz="1400" b="0" kern="100" dirty="0">
                        <a:effectLst/>
                        <a:latin typeface="ほのか新アンティーク丸" panose="02000600000000000000" pitchFamily="50" charset="-128"/>
                        <a:ea typeface="ほのか新アンティーク丸" panose="020006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zh-TW" sz="1400" b="0" kern="100" dirty="0">
                          <a:effectLst/>
                          <a:latin typeface="ほのか新アンティーク丸" panose="02000600000000000000" pitchFamily="50" charset="-128"/>
                          <a:ea typeface="ほのか新アンティーク丸" panose="02000600000000000000" pitchFamily="50" charset="-128"/>
                          <a:cs typeface="Times New Roman" panose="02020603050405020304" pitchFamily="18" charset="0"/>
                        </a:rPr>
                        <a:t>不準確預測能力</a:t>
                      </a:r>
                    </a:p>
                  </a:txBody>
                  <a:tcPr marL="68580" marR="6858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571939"/>
                  </a:ext>
                </a:extLst>
              </a:tr>
            </a:tbl>
          </a:graphicData>
        </a:graphic>
      </p:graphicFrame>
      <p:sp>
        <p:nvSpPr>
          <p:cNvPr id="16" name="文字方塊 15">
            <a:extLst>
              <a:ext uri="{FF2B5EF4-FFF2-40B4-BE49-F238E27FC236}">
                <a16:creationId xmlns:a16="http://schemas.microsoft.com/office/drawing/2014/main" id="{67925FEE-DF28-463F-821A-C8BACF902863}"/>
              </a:ext>
            </a:extLst>
          </p:cNvPr>
          <p:cNvSpPr txBox="1"/>
          <p:nvPr/>
        </p:nvSpPr>
        <p:spPr>
          <a:xfrm>
            <a:off x="5922357" y="3668788"/>
            <a:ext cx="26902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b="1" dirty="0">
                <a:solidFill>
                  <a:srgbClr val="FF0000"/>
                </a:solidFill>
                <a:latin typeface="ほのか新アンティーク丸" panose="02000600000000000000" pitchFamily="50" charset="-128"/>
                <a:ea typeface="ほのか新アンティーク丸" panose="02000600000000000000" pitchFamily="50" charset="-128"/>
              </a:rPr>
              <a:t>平均絕對誤差百分比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8C6D13AC-DF3F-46F3-AA19-801E77D9ED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529" y="4413092"/>
            <a:ext cx="4199632" cy="2034604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39E3BA1D-CF69-4692-B54F-5DD92E27601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003174"/>
            <a:ext cx="3775580" cy="2302532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36909013-A675-4666-B411-2BBF8DA006A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757" y="228504"/>
            <a:ext cx="3525971" cy="53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656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錄製_2024_07_01_07_29_37_205">
            <a:hlinkClick r:id="" action="ppaction://media"/>
            <a:extLst>
              <a:ext uri="{FF2B5EF4-FFF2-40B4-BE49-F238E27FC236}">
                <a16:creationId xmlns:a16="http://schemas.microsoft.com/office/drawing/2014/main" id="{AE9CBAEB-2765-481A-9998-8003385D7B6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29407" y="1082285"/>
            <a:ext cx="5718175" cy="5544897"/>
          </a:xfrm>
          <a:prstGeom prst="rect">
            <a:avLst/>
          </a:prstGeom>
        </p:spPr>
      </p:pic>
      <p:sp>
        <p:nvSpPr>
          <p:cNvPr id="4" name="矩形: 圓角 3">
            <a:extLst>
              <a:ext uri="{FF2B5EF4-FFF2-40B4-BE49-F238E27FC236}">
                <a16:creationId xmlns:a16="http://schemas.microsoft.com/office/drawing/2014/main" id="{F64EA9B9-C3C7-421D-B57A-28F60EF3A310}"/>
              </a:ext>
            </a:extLst>
          </p:cNvPr>
          <p:cNvSpPr/>
          <p:nvPr/>
        </p:nvSpPr>
        <p:spPr>
          <a:xfrm>
            <a:off x="168674" y="1082285"/>
            <a:ext cx="2414727" cy="488273"/>
          </a:xfrm>
          <a:prstGeom prst="roundRect">
            <a:avLst/>
          </a:prstGeom>
          <a:solidFill>
            <a:srgbClr val="E6001A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思源黑体" panose="020B0500000000000000" pitchFamily="34" charset="-122"/>
              </a:rPr>
              <a:t>實際切削展示</a:t>
            </a:r>
            <a:endParaRPr lang="zh-CN" altLang="en-US" sz="28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思源黑体" panose="020B0500000000000000" pitchFamily="34" charset="-122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2C62D47A-AEB1-4502-8DA3-2508B2C3A9C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757" y="228504"/>
            <a:ext cx="3525971" cy="53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297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40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流程圖: 接點 17">
            <a:extLst>
              <a:ext uri="{FF2B5EF4-FFF2-40B4-BE49-F238E27FC236}">
                <a16:creationId xmlns:a16="http://schemas.microsoft.com/office/drawing/2014/main" id="{FB9A7268-FF55-4B67-AEC1-09DBF2920C03}"/>
              </a:ext>
            </a:extLst>
          </p:cNvPr>
          <p:cNvSpPr/>
          <p:nvPr/>
        </p:nvSpPr>
        <p:spPr>
          <a:xfrm>
            <a:off x="625508" y="2359894"/>
            <a:ext cx="3526228" cy="3440830"/>
          </a:xfrm>
          <a:prstGeom prst="flowChartConnector">
            <a:avLst/>
          </a:prstGeom>
          <a:noFill/>
          <a:ln w="38100">
            <a:solidFill>
              <a:schemeClr val="accent5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4" name="矩形: 圓角 3">
            <a:extLst>
              <a:ext uri="{FF2B5EF4-FFF2-40B4-BE49-F238E27FC236}">
                <a16:creationId xmlns:a16="http://schemas.microsoft.com/office/drawing/2014/main" id="{F64EA9B9-C3C7-421D-B57A-28F60EF3A310}"/>
              </a:ext>
            </a:extLst>
          </p:cNvPr>
          <p:cNvSpPr/>
          <p:nvPr/>
        </p:nvSpPr>
        <p:spPr>
          <a:xfrm>
            <a:off x="417250" y="1145218"/>
            <a:ext cx="2015231" cy="488273"/>
          </a:xfrm>
          <a:prstGeom prst="roundRect">
            <a:avLst/>
          </a:prstGeom>
          <a:solidFill>
            <a:srgbClr val="E6001A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思源黑体" panose="020B0500000000000000" pitchFamily="34" charset="-122"/>
              </a:rPr>
              <a:t>產品特點</a:t>
            </a:r>
            <a:endParaRPr lang="zh-CN" altLang="en-US" sz="28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思源黑体" panose="020B0500000000000000" pitchFamily="34" charset="-122"/>
            </a:endParaRPr>
          </a:p>
        </p:txBody>
      </p:sp>
      <p:sp>
        <p:nvSpPr>
          <p:cNvPr id="3" name="橢圓 2">
            <a:extLst>
              <a:ext uri="{FF2B5EF4-FFF2-40B4-BE49-F238E27FC236}">
                <a16:creationId xmlns:a16="http://schemas.microsoft.com/office/drawing/2014/main" id="{7DEB82A5-339D-457A-A8C8-A73F96A85C5B}"/>
              </a:ext>
            </a:extLst>
          </p:cNvPr>
          <p:cNvSpPr/>
          <p:nvPr/>
        </p:nvSpPr>
        <p:spPr>
          <a:xfrm>
            <a:off x="3363707" y="1945278"/>
            <a:ext cx="703446" cy="688032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4400" dirty="0">
                <a:latin typeface="ほのか新アンティーク丸" panose="02000600000000000000" pitchFamily="50" charset="-128"/>
                <a:ea typeface="ほのか新アンティーク丸" panose="02000600000000000000" pitchFamily="50" charset="-128"/>
              </a:rPr>
              <a:t>1</a:t>
            </a:r>
            <a:endParaRPr lang="zh-TW" altLang="en-US" sz="4400" dirty="0">
              <a:latin typeface="ほのか新アンティーク丸" panose="02000600000000000000" pitchFamily="50" charset="-128"/>
              <a:ea typeface="ほのか新アンティーク丸" panose="02000600000000000000" pitchFamily="50" charset="-128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0F7C377D-6C3D-42B5-9EDA-49F6F8F45CA0}"/>
              </a:ext>
            </a:extLst>
          </p:cNvPr>
          <p:cNvSpPr txBox="1"/>
          <p:nvPr/>
        </p:nvSpPr>
        <p:spPr>
          <a:xfrm>
            <a:off x="4264894" y="3226742"/>
            <a:ext cx="35702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b="1" dirty="0">
                <a:latin typeface="ほのか新アンティーク丸" panose="02000600000000000000" pitchFamily="50" charset="-128"/>
                <a:ea typeface="ほのか新アンティーク丸" panose="02000600000000000000" pitchFamily="50" charset="-128"/>
              </a:rPr>
              <a:t>不停機方式提醒刀具狀態</a:t>
            </a: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9E52F3DA-788E-4F6D-804D-BCCF40859DF2}"/>
              </a:ext>
            </a:extLst>
          </p:cNvPr>
          <p:cNvSpPr txBox="1"/>
          <p:nvPr/>
        </p:nvSpPr>
        <p:spPr>
          <a:xfrm>
            <a:off x="4293469" y="2058461"/>
            <a:ext cx="47404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b="1" dirty="0">
                <a:latin typeface="ほのか新アンティーク丸" panose="02000600000000000000" pitchFamily="50" charset="-128"/>
                <a:ea typeface="ほのか新アンティーク丸" panose="02000600000000000000" pitchFamily="50" charset="-128"/>
              </a:rPr>
              <a:t>即時刀具狀態預警提示</a:t>
            </a:r>
            <a:r>
              <a:rPr lang="en-US" altLang="zh-TW" sz="2400" b="1" dirty="0">
                <a:latin typeface="ほのか新アンティーク丸" panose="02000600000000000000" pitchFamily="50" charset="-128"/>
                <a:ea typeface="ほのか新アンティーク丸" panose="02000600000000000000" pitchFamily="50" charset="-128"/>
              </a:rPr>
              <a:t>(</a:t>
            </a:r>
            <a:r>
              <a:rPr lang="zh-TW" altLang="en-US" sz="2400" b="1" dirty="0">
                <a:latin typeface="ほのか新アンティーク丸" panose="02000600000000000000" pitchFamily="50" charset="-128"/>
                <a:ea typeface="ほのか新アンティーク丸" panose="02000600000000000000" pitchFamily="50" charset="-128"/>
              </a:rPr>
              <a:t>刀具掉落</a:t>
            </a:r>
            <a:r>
              <a:rPr lang="en-US" altLang="zh-TW" sz="2400" b="1" dirty="0">
                <a:latin typeface="ほのか新アンティーク丸" panose="02000600000000000000" pitchFamily="50" charset="-128"/>
                <a:ea typeface="ほのか新アンティーク丸" panose="02000600000000000000" pitchFamily="50" charset="-128"/>
              </a:rPr>
              <a:t>)</a:t>
            </a:r>
            <a:endParaRPr lang="zh-TW" altLang="en-US" sz="2400" b="1" dirty="0">
              <a:latin typeface="ほのか新アンティーク丸" panose="02000600000000000000" pitchFamily="50" charset="-128"/>
              <a:ea typeface="ほのか新アンティーク丸" panose="02000600000000000000" pitchFamily="50" charset="-128"/>
            </a:endParaRP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49430F80-2B4B-40AF-B296-60EB2CD2EBF6}"/>
              </a:ext>
            </a:extLst>
          </p:cNvPr>
          <p:cNvSpPr txBox="1"/>
          <p:nvPr/>
        </p:nvSpPr>
        <p:spPr>
          <a:xfrm>
            <a:off x="4260547" y="5569891"/>
            <a:ext cx="38779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b="1" dirty="0">
                <a:latin typeface="ほのか新アンティーク丸" panose="02000600000000000000" pitchFamily="50" charset="-128"/>
                <a:ea typeface="ほのか新アンティーク丸" panose="02000600000000000000" pitchFamily="50" charset="-128"/>
              </a:rPr>
              <a:t>預防性功能，降低維護成本</a:t>
            </a: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6860C477-D700-4A4E-85A5-704D2BED690F}"/>
              </a:ext>
            </a:extLst>
          </p:cNvPr>
          <p:cNvSpPr txBox="1"/>
          <p:nvPr/>
        </p:nvSpPr>
        <p:spPr>
          <a:xfrm>
            <a:off x="4313811" y="4238354"/>
            <a:ext cx="35702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b="1" dirty="0">
                <a:latin typeface="ほのか新アンティーク丸" panose="02000600000000000000" pitchFamily="50" charset="-128"/>
                <a:ea typeface="ほのか新アンティーク丸" panose="02000600000000000000" pitchFamily="50" charset="-128"/>
              </a:rPr>
              <a:t>系統多特徵應用</a:t>
            </a:r>
            <a:endParaRPr lang="en-US" altLang="zh-TW" sz="2400" b="1" dirty="0">
              <a:latin typeface="ほのか新アンティーク丸" panose="02000600000000000000" pitchFamily="50" charset="-128"/>
              <a:ea typeface="ほのか新アンティーク丸" panose="02000600000000000000" pitchFamily="50" charset="-128"/>
            </a:endParaRPr>
          </a:p>
          <a:p>
            <a:r>
              <a:rPr lang="zh-TW" altLang="en-US" sz="2400" b="1" dirty="0">
                <a:latin typeface="ほのか新アンティーク丸" panose="02000600000000000000" pitchFamily="50" charset="-128"/>
                <a:ea typeface="ほのか新アンティーク丸" panose="02000600000000000000" pitchFamily="50" charset="-128"/>
              </a:rPr>
              <a:t>提供精確數據評估與監測</a:t>
            </a:r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AF8AC532-98DC-4D62-8100-89F7EB09B949}"/>
              </a:ext>
            </a:extLst>
          </p:cNvPr>
          <p:cNvSpPr/>
          <p:nvPr/>
        </p:nvSpPr>
        <p:spPr>
          <a:xfrm>
            <a:off x="3366327" y="3138027"/>
            <a:ext cx="703446" cy="688032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4400" dirty="0">
                <a:latin typeface="ほのか新アンティーク丸" panose="02000600000000000000" pitchFamily="50" charset="-128"/>
                <a:ea typeface="ほのか新アンティーク丸" panose="02000600000000000000" pitchFamily="50" charset="-128"/>
              </a:rPr>
              <a:t>2</a:t>
            </a:r>
            <a:endParaRPr lang="zh-TW" altLang="en-US" sz="4400" dirty="0">
              <a:latin typeface="ほのか新アンティーク丸" panose="02000600000000000000" pitchFamily="50" charset="-128"/>
              <a:ea typeface="ほのか新アンティーク丸" panose="02000600000000000000" pitchFamily="50" charset="-128"/>
            </a:endParaRPr>
          </a:p>
        </p:txBody>
      </p:sp>
      <p:sp>
        <p:nvSpPr>
          <p:cNvPr id="14" name="橢圓 13">
            <a:extLst>
              <a:ext uri="{FF2B5EF4-FFF2-40B4-BE49-F238E27FC236}">
                <a16:creationId xmlns:a16="http://schemas.microsoft.com/office/drawing/2014/main" id="{B310ED9A-4F69-462B-B7DF-63470F683851}"/>
              </a:ext>
            </a:extLst>
          </p:cNvPr>
          <p:cNvSpPr/>
          <p:nvPr/>
        </p:nvSpPr>
        <p:spPr>
          <a:xfrm>
            <a:off x="3356802" y="4309837"/>
            <a:ext cx="703446" cy="688032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4400" dirty="0">
                <a:latin typeface="ほのか新アンティーク丸" panose="02000600000000000000" pitchFamily="50" charset="-128"/>
                <a:ea typeface="ほのか新アンティーク丸" panose="02000600000000000000" pitchFamily="50" charset="-128"/>
              </a:rPr>
              <a:t>3</a:t>
            </a:r>
            <a:endParaRPr lang="zh-TW" altLang="en-US" sz="4400" dirty="0">
              <a:latin typeface="ほのか新アンティーク丸" panose="02000600000000000000" pitchFamily="50" charset="-128"/>
              <a:ea typeface="ほのか新アンティーク丸" panose="02000600000000000000" pitchFamily="50" charset="-128"/>
            </a:endParaRPr>
          </a:p>
        </p:txBody>
      </p:sp>
      <p:sp>
        <p:nvSpPr>
          <p:cNvPr id="15" name="橢圓 14">
            <a:extLst>
              <a:ext uri="{FF2B5EF4-FFF2-40B4-BE49-F238E27FC236}">
                <a16:creationId xmlns:a16="http://schemas.microsoft.com/office/drawing/2014/main" id="{281282FA-1CE3-47B0-B0DC-6CD9AA55387A}"/>
              </a:ext>
            </a:extLst>
          </p:cNvPr>
          <p:cNvSpPr/>
          <p:nvPr/>
        </p:nvSpPr>
        <p:spPr>
          <a:xfrm>
            <a:off x="3373210" y="5467073"/>
            <a:ext cx="703446" cy="688032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4400" dirty="0">
                <a:latin typeface="ほのか新アンティーク丸" panose="02000600000000000000" pitchFamily="50" charset="-128"/>
                <a:ea typeface="ほのか新アンティーク丸" panose="02000600000000000000" pitchFamily="50" charset="-128"/>
              </a:rPr>
              <a:t>4</a:t>
            </a:r>
            <a:endParaRPr lang="zh-TW" altLang="en-US" sz="4400" dirty="0">
              <a:latin typeface="ほのか新アンティーク丸" panose="02000600000000000000" pitchFamily="50" charset="-128"/>
              <a:ea typeface="ほのか新アンティーク丸" panose="02000600000000000000" pitchFamily="50" charset="-128"/>
            </a:endParaRPr>
          </a:p>
        </p:txBody>
      </p:sp>
      <p:sp>
        <p:nvSpPr>
          <p:cNvPr id="17" name="流程圖: 接點 16">
            <a:extLst>
              <a:ext uri="{FF2B5EF4-FFF2-40B4-BE49-F238E27FC236}">
                <a16:creationId xmlns:a16="http://schemas.microsoft.com/office/drawing/2014/main" id="{04CACF8D-2697-470E-AD66-D1DA0C9B777D}"/>
              </a:ext>
            </a:extLst>
          </p:cNvPr>
          <p:cNvSpPr/>
          <p:nvPr/>
        </p:nvSpPr>
        <p:spPr>
          <a:xfrm>
            <a:off x="760022" y="2817095"/>
            <a:ext cx="2613188" cy="2526430"/>
          </a:xfrm>
          <a:prstGeom prst="flowChartConnector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2" name="圖片 11">
            <a:extLst>
              <a:ext uri="{FF2B5EF4-FFF2-40B4-BE49-F238E27FC236}">
                <a16:creationId xmlns:a16="http://schemas.microsoft.com/office/drawing/2014/main" id="{986AE661-BB65-4B1C-813A-CC3A9920C31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26" y="1945278"/>
            <a:ext cx="3400448" cy="4538659"/>
          </a:xfrm>
          <a:prstGeom prst="rect">
            <a:avLst/>
          </a:prstGeom>
        </p:spPr>
      </p:pic>
      <p:pic>
        <p:nvPicPr>
          <p:cNvPr id="16" name="圖片 15">
            <a:extLst>
              <a:ext uri="{FF2B5EF4-FFF2-40B4-BE49-F238E27FC236}">
                <a16:creationId xmlns:a16="http://schemas.microsoft.com/office/drawing/2014/main" id="{DD7FC0B3-C8D8-44B3-A165-0B60610BD06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757" y="228504"/>
            <a:ext cx="3525971" cy="53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207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/>
      <p:bldP spid="9" grpId="0"/>
      <p:bldP spid="10" grpId="0"/>
      <p:bldP spid="11" grpId="0"/>
      <p:bldP spid="13" grpId="0" animBg="1"/>
      <p:bldP spid="14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>
            <a:extLst>
              <a:ext uri="{FF2B5EF4-FFF2-40B4-BE49-F238E27FC236}">
                <a16:creationId xmlns:a16="http://schemas.microsoft.com/office/drawing/2014/main" id="{52677AD2-DBE5-42AF-9321-E571B9437E74}"/>
              </a:ext>
            </a:extLst>
          </p:cNvPr>
          <p:cNvSpPr txBox="1"/>
          <p:nvPr/>
        </p:nvSpPr>
        <p:spPr>
          <a:xfrm>
            <a:off x="2081814" y="2909201"/>
            <a:ext cx="45720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80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思源黑体" panose="020B0500000000000000" pitchFamily="34" charset="-122"/>
              </a:rPr>
              <a:t>實機展示</a:t>
            </a:r>
            <a:endParaRPr lang="zh-CN" altLang="en-US" sz="8000" b="1" dirty="0">
              <a:latin typeface="微軟正黑體" panose="020B0604030504040204" pitchFamily="34" charset="-120"/>
              <a:ea typeface="微軟正黑體" panose="020B0604030504040204" pitchFamily="34" charset="-120"/>
              <a:sym typeface="思源黑体" panose="020B0500000000000000" pitchFamily="34" charset="-122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6EF33BBE-E7F3-456A-9432-39311B7D996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757" y="228504"/>
            <a:ext cx="3525971" cy="53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9038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>
            <a:extLst>
              <a:ext uri="{FF2B5EF4-FFF2-40B4-BE49-F238E27FC236}">
                <a16:creationId xmlns:a16="http://schemas.microsoft.com/office/drawing/2014/main" id="{1B2EFC82-9848-42DA-A3EB-FD90BA591279}"/>
              </a:ext>
            </a:extLst>
          </p:cNvPr>
          <p:cNvSpPr txBox="1"/>
          <p:nvPr/>
        </p:nvSpPr>
        <p:spPr>
          <a:xfrm>
            <a:off x="1332523" y="2644170"/>
            <a:ext cx="647895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4800" b="1" dirty="0">
                <a:latin typeface="ほのか新アンティーク丸" panose="02000600000000000000" pitchFamily="50" charset="-128"/>
                <a:ea typeface="ほのか新アンティーク丸" panose="02000600000000000000" pitchFamily="50" charset="-128"/>
              </a:rPr>
              <a:t>感謝聆聽</a:t>
            </a:r>
            <a:endParaRPr lang="en-US" altLang="zh-TW" sz="4800" b="1" dirty="0">
              <a:latin typeface="ほのか新アンティーク丸" panose="02000600000000000000" pitchFamily="50" charset="-128"/>
              <a:ea typeface="ほのか新アンティーク丸" panose="02000600000000000000" pitchFamily="50" charset="-128"/>
            </a:endParaRPr>
          </a:p>
          <a:p>
            <a:pPr algn="ctr"/>
            <a:r>
              <a:rPr lang="en-US" altLang="zh-TW" sz="4800" b="1" dirty="0">
                <a:latin typeface="ほのか新アンティーク丸" panose="02000600000000000000" pitchFamily="50" charset="-128"/>
                <a:ea typeface="ほのか新アンティーク丸" panose="02000600000000000000" pitchFamily="50" charset="-128"/>
              </a:rPr>
              <a:t>Thanks for listening</a:t>
            </a:r>
            <a:endParaRPr lang="zh-TW" altLang="en-US" sz="4800" b="1" dirty="0">
              <a:latin typeface="ほのか新アンティーク丸" panose="02000600000000000000" pitchFamily="50" charset="-128"/>
              <a:ea typeface="ほのか新アンティーク丸" panose="02000600000000000000" pitchFamily="50" charset="-128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B3F8CDEC-61D9-4CA1-8A79-6CAD3675BF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757" y="228504"/>
            <a:ext cx="3525971" cy="53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4501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44686569-4E99-4354-8306-11094CCDAE0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239" y="1917577"/>
            <a:ext cx="4857969" cy="4062786"/>
          </a:xfrm>
          <a:prstGeom prst="rect">
            <a:avLst/>
          </a:prstGeom>
        </p:spPr>
      </p:pic>
      <p:sp>
        <p:nvSpPr>
          <p:cNvPr id="4" name="矩形: 圓角 3">
            <a:extLst>
              <a:ext uri="{FF2B5EF4-FFF2-40B4-BE49-F238E27FC236}">
                <a16:creationId xmlns:a16="http://schemas.microsoft.com/office/drawing/2014/main" id="{F64EA9B9-C3C7-421D-B57A-28F60EF3A310}"/>
              </a:ext>
            </a:extLst>
          </p:cNvPr>
          <p:cNvSpPr/>
          <p:nvPr/>
        </p:nvSpPr>
        <p:spPr>
          <a:xfrm>
            <a:off x="417896" y="1065319"/>
            <a:ext cx="2782504" cy="488273"/>
          </a:xfrm>
          <a:prstGeom prst="roundRect">
            <a:avLst/>
          </a:prstGeom>
          <a:solidFill>
            <a:srgbClr val="E6001A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思源黑体" panose="020B0500000000000000" pitchFamily="34" charset="-122"/>
              </a:rPr>
              <a:t>開發目的與動機</a:t>
            </a:r>
            <a:endParaRPr lang="zh-CN" altLang="en-US" sz="28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思源黑体" panose="020B0500000000000000" pitchFamily="34" charset="-122"/>
            </a:endParaRPr>
          </a:p>
        </p:txBody>
      </p:sp>
      <p:sp>
        <p:nvSpPr>
          <p:cNvPr id="7" name="箭號: 向右 6">
            <a:extLst>
              <a:ext uri="{FF2B5EF4-FFF2-40B4-BE49-F238E27FC236}">
                <a16:creationId xmlns:a16="http://schemas.microsoft.com/office/drawing/2014/main" id="{010C5E98-23B8-47B6-8B98-A0B290372F95}"/>
              </a:ext>
            </a:extLst>
          </p:cNvPr>
          <p:cNvSpPr/>
          <p:nvPr/>
        </p:nvSpPr>
        <p:spPr>
          <a:xfrm rot="21113117">
            <a:off x="4516887" y="2302444"/>
            <a:ext cx="625011" cy="46195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" name="錄製_2024_07_01_03_14_38_549">
            <a:hlinkClick r:id="" action="ppaction://media"/>
            <a:extLst>
              <a:ext uri="{FF2B5EF4-FFF2-40B4-BE49-F238E27FC236}">
                <a16:creationId xmlns:a16="http://schemas.microsoft.com/office/drawing/2014/main" id="{76119203-4E82-429B-8211-45219444F845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311674" y="1268730"/>
            <a:ext cx="3314700" cy="2076450"/>
          </a:xfrm>
          <a:prstGeom prst="rect">
            <a:avLst/>
          </a:prstGeom>
        </p:spPr>
      </p:pic>
      <p:pic>
        <p:nvPicPr>
          <p:cNvPr id="12" name="圖片 11">
            <a:extLst>
              <a:ext uri="{FF2B5EF4-FFF2-40B4-BE49-F238E27FC236}">
                <a16:creationId xmlns:a16="http://schemas.microsoft.com/office/drawing/2014/main" id="{DF767C03-1B39-4747-AADC-B9C09CDA4CC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8633" y="4320895"/>
            <a:ext cx="3060781" cy="2076450"/>
          </a:xfrm>
          <a:prstGeom prst="rect">
            <a:avLst/>
          </a:prstGeom>
        </p:spPr>
      </p:pic>
      <p:pic>
        <p:nvPicPr>
          <p:cNvPr id="16" name="圖片 15">
            <a:extLst>
              <a:ext uri="{FF2B5EF4-FFF2-40B4-BE49-F238E27FC236}">
                <a16:creationId xmlns:a16="http://schemas.microsoft.com/office/drawing/2014/main" id="{A2775A81-AA03-49CF-89D9-81ADDCBAE9D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4579" y="4335730"/>
            <a:ext cx="2369921" cy="2188519"/>
          </a:xfrm>
          <a:prstGeom prst="rect">
            <a:avLst/>
          </a:prstGeom>
        </p:spPr>
      </p:pic>
      <p:sp>
        <p:nvSpPr>
          <p:cNvPr id="10" name="箭號: 向右 9">
            <a:extLst>
              <a:ext uri="{FF2B5EF4-FFF2-40B4-BE49-F238E27FC236}">
                <a16:creationId xmlns:a16="http://schemas.microsoft.com/office/drawing/2014/main" id="{B7F04957-F215-4902-A6A4-22B13EF7318B}"/>
              </a:ext>
            </a:extLst>
          </p:cNvPr>
          <p:cNvSpPr/>
          <p:nvPr/>
        </p:nvSpPr>
        <p:spPr>
          <a:xfrm rot="5400000">
            <a:off x="6627610" y="3540156"/>
            <a:ext cx="682828" cy="46051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6" name="文字方塊 45">
            <a:extLst>
              <a:ext uri="{FF2B5EF4-FFF2-40B4-BE49-F238E27FC236}">
                <a16:creationId xmlns:a16="http://schemas.microsoft.com/office/drawing/2014/main" id="{EA0BB41A-E539-4E5C-8B8A-2FDBB6A2BB99}"/>
              </a:ext>
            </a:extLst>
          </p:cNvPr>
          <p:cNvSpPr txBox="1"/>
          <p:nvPr/>
        </p:nvSpPr>
        <p:spPr>
          <a:xfrm>
            <a:off x="3963879" y="2974019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68D47B5E-8C5A-4ABA-9602-4C90E06B6C0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7125" y="1166384"/>
            <a:ext cx="3078946" cy="2188519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12A1D11A-2BCA-4221-84D2-61485262BC5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5211" y="201871"/>
            <a:ext cx="3525971" cy="53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035092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246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36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66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7" grpId="0" animBg="1"/>
      <p:bldP spid="7" grpId="1" animBg="1"/>
      <p:bldP spid="7" grpId="2" animBg="1"/>
      <p:bldP spid="10" grpId="0" animBg="1"/>
      <p:bldP spid="10" grpId="1" animBg="1"/>
      <p:bldP spid="10" grpId="2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>
            <a:extLst>
              <a:ext uri="{FF2B5EF4-FFF2-40B4-BE49-F238E27FC236}">
                <a16:creationId xmlns:a16="http://schemas.microsoft.com/office/drawing/2014/main" id="{12BFFCE6-FC52-4F03-BF5B-F093317C9DE2}"/>
              </a:ext>
            </a:extLst>
          </p:cNvPr>
          <p:cNvSpPr txBox="1"/>
          <p:nvPr/>
        </p:nvSpPr>
        <p:spPr>
          <a:xfrm>
            <a:off x="5579434" y="2751134"/>
            <a:ext cx="304504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以上方法皆屬於線下量測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84EDF9AC-EE8D-47FD-898B-2356FAA247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75" y="2096331"/>
            <a:ext cx="2671179" cy="2013984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8164C138-722C-42D6-BD5D-262AEE548D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250" y="4549318"/>
            <a:ext cx="1972664" cy="2062645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C609F7A4-A78B-4169-8352-6C1857713E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552624">
            <a:off x="131529" y="4871596"/>
            <a:ext cx="2089227" cy="1805505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8E866ABA-A1CF-43A6-A5A6-DDAE2AD997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2870" y="1637835"/>
            <a:ext cx="2009775" cy="552450"/>
          </a:xfrm>
          <a:prstGeom prst="rect">
            <a:avLst/>
          </a:prstGeom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id="{94D41892-42FF-442F-8CBF-1C5524B4325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31959" y="1885280"/>
            <a:ext cx="2359909" cy="1938060"/>
          </a:xfrm>
          <a:prstGeom prst="rect">
            <a:avLst/>
          </a:prstGeom>
        </p:spPr>
      </p:pic>
      <p:sp>
        <p:nvSpPr>
          <p:cNvPr id="14" name="箭號: 向下 13">
            <a:extLst>
              <a:ext uri="{FF2B5EF4-FFF2-40B4-BE49-F238E27FC236}">
                <a16:creationId xmlns:a16="http://schemas.microsoft.com/office/drawing/2014/main" id="{C961ABFC-77B9-4461-8641-9028D8322F83}"/>
              </a:ext>
            </a:extLst>
          </p:cNvPr>
          <p:cNvSpPr/>
          <p:nvPr/>
        </p:nvSpPr>
        <p:spPr>
          <a:xfrm rot="16200000">
            <a:off x="2567382" y="2415261"/>
            <a:ext cx="282274" cy="671748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919C63AD-57F8-4C35-86AF-25CC8C71AA46}"/>
              </a:ext>
            </a:extLst>
          </p:cNvPr>
          <p:cNvSpPr txBox="1"/>
          <p:nvPr/>
        </p:nvSpPr>
        <p:spPr>
          <a:xfrm>
            <a:off x="3200275" y="1505880"/>
            <a:ext cx="206347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檢測夾持力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BD20946B-377B-4200-AFB6-874F30806B3E}"/>
              </a:ext>
            </a:extLst>
          </p:cNvPr>
          <p:cNvSpPr txBox="1"/>
          <p:nvPr/>
        </p:nvSpPr>
        <p:spPr>
          <a:xfrm>
            <a:off x="1769262" y="4110315"/>
            <a:ext cx="36017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扭力板手 鎖固刀把，設定夾持力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3408D406-E9A6-46C2-A360-43FF1F14A61E}"/>
              </a:ext>
            </a:extLst>
          </p:cNvPr>
          <p:cNvSpPr txBox="1"/>
          <p:nvPr/>
        </p:nvSpPr>
        <p:spPr>
          <a:xfrm>
            <a:off x="4832088" y="4958540"/>
            <a:ext cx="39212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動態切削時</a:t>
            </a:r>
            <a:endParaRPr lang="en-US" altLang="zh-TW" sz="32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完全無法得知</a:t>
            </a:r>
            <a:endParaRPr lang="en-US" altLang="zh-TW" sz="32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刀具夾持狀況的變化</a:t>
            </a:r>
          </a:p>
        </p:txBody>
      </p:sp>
      <p:sp>
        <p:nvSpPr>
          <p:cNvPr id="18" name="矩形: 圓角 17">
            <a:extLst>
              <a:ext uri="{FF2B5EF4-FFF2-40B4-BE49-F238E27FC236}">
                <a16:creationId xmlns:a16="http://schemas.microsoft.com/office/drawing/2014/main" id="{AD45AB4D-AC5A-4A90-82DE-F3DFA108C1FD}"/>
              </a:ext>
            </a:extLst>
          </p:cNvPr>
          <p:cNvSpPr/>
          <p:nvPr/>
        </p:nvSpPr>
        <p:spPr>
          <a:xfrm>
            <a:off x="417896" y="1065319"/>
            <a:ext cx="2782504" cy="488273"/>
          </a:xfrm>
          <a:prstGeom prst="roundRect">
            <a:avLst/>
          </a:prstGeom>
          <a:solidFill>
            <a:srgbClr val="E6001A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思源黑体" panose="020B0500000000000000" pitchFamily="34" charset="-122"/>
              </a:rPr>
              <a:t>開發目的與動機</a:t>
            </a:r>
            <a:endParaRPr lang="zh-CN" altLang="en-US" sz="28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思源黑体" panose="020B0500000000000000" pitchFamily="34" charset="-122"/>
            </a:endParaRPr>
          </a:p>
        </p:txBody>
      </p:sp>
      <p:pic>
        <p:nvPicPr>
          <p:cNvPr id="19" name="圖片 18">
            <a:extLst>
              <a:ext uri="{FF2B5EF4-FFF2-40B4-BE49-F238E27FC236}">
                <a16:creationId xmlns:a16="http://schemas.microsoft.com/office/drawing/2014/main" id="{9BAB3F3F-89A7-4227-93D9-A91A82C5052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5211" y="201871"/>
            <a:ext cx="3525971" cy="53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9686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圓角 3">
            <a:extLst>
              <a:ext uri="{FF2B5EF4-FFF2-40B4-BE49-F238E27FC236}">
                <a16:creationId xmlns:a16="http://schemas.microsoft.com/office/drawing/2014/main" id="{F64EA9B9-C3C7-421D-B57A-28F60EF3A310}"/>
              </a:ext>
            </a:extLst>
          </p:cNvPr>
          <p:cNvSpPr/>
          <p:nvPr/>
        </p:nvSpPr>
        <p:spPr>
          <a:xfrm>
            <a:off x="417896" y="1065319"/>
            <a:ext cx="2502858" cy="488273"/>
          </a:xfrm>
          <a:prstGeom prst="roundRect">
            <a:avLst/>
          </a:prstGeom>
          <a:solidFill>
            <a:srgbClr val="E6001A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思源黑体" panose="020B0500000000000000" pitchFamily="34" charset="-122"/>
              </a:rPr>
              <a:t>特點及創新性</a:t>
            </a:r>
            <a:endParaRPr lang="zh-CN" altLang="en-US" sz="28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思源黑体" panose="020B0500000000000000" pitchFamily="34" charset="-122"/>
            </a:endParaRPr>
          </a:p>
        </p:txBody>
      </p:sp>
      <p:grpSp>
        <p:nvGrpSpPr>
          <p:cNvPr id="23" name="群組 22">
            <a:extLst>
              <a:ext uri="{FF2B5EF4-FFF2-40B4-BE49-F238E27FC236}">
                <a16:creationId xmlns:a16="http://schemas.microsoft.com/office/drawing/2014/main" id="{62E7939D-54B9-49AB-90C1-7B638CF5245E}"/>
              </a:ext>
            </a:extLst>
          </p:cNvPr>
          <p:cNvGrpSpPr/>
          <p:nvPr/>
        </p:nvGrpSpPr>
        <p:grpSpPr>
          <a:xfrm>
            <a:off x="657659" y="1420567"/>
            <a:ext cx="3514846" cy="4314081"/>
            <a:chOff x="610881" y="1213282"/>
            <a:chExt cx="3971172" cy="4807975"/>
          </a:xfrm>
        </p:grpSpPr>
        <p:grpSp>
          <p:nvGrpSpPr>
            <p:cNvPr id="10" name="群組 9">
              <a:extLst>
                <a:ext uri="{FF2B5EF4-FFF2-40B4-BE49-F238E27FC236}">
                  <a16:creationId xmlns:a16="http://schemas.microsoft.com/office/drawing/2014/main" id="{265E1F0C-994F-467A-A167-885840F38B1B}"/>
                </a:ext>
              </a:extLst>
            </p:cNvPr>
            <p:cNvGrpSpPr/>
            <p:nvPr/>
          </p:nvGrpSpPr>
          <p:grpSpPr>
            <a:xfrm>
              <a:off x="610881" y="1899992"/>
              <a:ext cx="3971172" cy="4121265"/>
              <a:chOff x="8124350" y="2594220"/>
              <a:chExt cx="3971172" cy="4121265"/>
            </a:xfrm>
          </p:grpSpPr>
          <p:sp>
            <p:nvSpPr>
              <p:cNvPr id="12" name="橢圓 11">
                <a:extLst>
                  <a:ext uri="{FF2B5EF4-FFF2-40B4-BE49-F238E27FC236}">
                    <a16:creationId xmlns:a16="http://schemas.microsoft.com/office/drawing/2014/main" id="{68B9B11B-1ECF-4020-9CFD-2C6A3F8ABFF0}"/>
                  </a:ext>
                </a:extLst>
              </p:cNvPr>
              <p:cNvSpPr/>
              <p:nvPr/>
            </p:nvSpPr>
            <p:spPr>
              <a:xfrm>
                <a:off x="8196665" y="2594220"/>
                <a:ext cx="3451412" cy="3451412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bg1">
                    <a:lumMod val="50000"/>
                  </a:schemeClr>
                </a:solidFill>
              </a:ln>
              <a:effectLst>
                <a:outerShdw blurRad="254000" dist="76200" dir="204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/>
              </a:p>
            </p:txBody>
          </p:sp>
          <p:sp>
            <p:nvSpPr>
              <p:cNvPr id="13" name="文字方塊 12">
                <a:extLst>
                  <a:ext uri="{FF2B5EF4-FFF2-40B4-BE49-F238E27FC236}">
                    <a16:creationId xmlns:a16="http://schemas.microsoft.com/office/drawing/2014/main" id="{C76389E3-5204-48CD-A9B3-C0901DBDE362}"/>
                  </a:ext>
                </a:extLst>
              </p:cNvPr>
              <p:cNvSpPr txBox="1"/>
              <p:nvPr/>
            </p:nvSpPr>
            <p:spPr>
              <a:xfrm>
                <a:off x="8124350" y="6303870"/>
                <a:ext cx="3971172" cy="411615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/>
              <a:p>
                <a:r>
                  <a:rPr lang="zh-TW" altLang="en-US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刀具夾持力與切削溫度量測刀把</a:t>
                </a:r>
              </a:p>
            </p:txBody>
          </p:sp>
        </p:grpSp>
        <p:pic>
          <p:nvPicPr>
            <p:cNvPr id="3" name="圖片 2">
              <a:extLst>
                <a:ext uri="{FF2B5EF4-FFF2-40B4-BE49-F238E27FC236}">
                  <a16:creationId xmlns:a16="http://schemas.microsoft.com/office/drawing/2014/main" id="{48FBDC9A-6CC9-4132-B243-BABB2112EA1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0881" y="1213282"/>
              <a:ext cx="3548800" cy="4736668"/>
            </a:xfrm>
            <a:prstGeom prst="rect">
              <a:avLst/>
            </a:prstGeom>
          </p:spPr>
        </p:pic>
      </p:grpSp>
      <p:grpSp>
        <p:nvGrpSpPr>
          <p:cNvPr id="5" name="群組 4">
            <a:extLst>
              <a:ext uri="{FF2B5EF4-FFF2-40B4-BE49-F238E27FC236}">
                <a16:creationId xmlns:a16="http://schemas.microsoft.com/office/drawing/2014/main" id="{F4F96E3B-4A2B-45CC-A569-E8103379E91A}"/>
              </a:ext>
            </a:extLst>
          </p:cNvPr>
          <p:cNvGrpSpPr/>
          <p:nvPr/>
        </p:nvGrpSpPr>
        <p:grpSpPr>
          <a:xfrm>
            <a:off x="4172505" y="1699403"/>
            <a:ext cx="4482478" cy="3692426"/>
            <a:chOff x="4155691" y="1247114"/>
            <a:chExt cx="4482478" cy="3692426"/>
          </a:xfrm>
        </p:grpSpPr>
        <p:grpSp>
          <p:nvGrpSpPr>
            <p:cNvPr id="15" name="Group 4">
              <a:extLst>
                <a:ext uri="{FF2B5EF4-FFF2-40B4-BE49-F238E27FC236}">
                  <a16:creationId xmlns:a16="http://schemas.microsoft.com/office/drawing/2014/main" id="{CC9E7934-C82C-4AF7-B1A2-C6FDC44C6F5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72505" y="1247114"/>
              <a:ext cx="4376691" cy="901281"/>
              <a:chOff x="0" y="0"/>
              <a:chExt cx="5054001" cy="1117366"/>
            </a:xfrm>
          </p:grpSpPr>
          <p:sp>
            <p:nvSpPr>
              <p:cNvPr id="16" name="椭圆 4">
                <a:extLst>
                  <a:ext uri="{FF2B5EF4-FFF2-40B4-BE49-F238E27FC236}">
                    <a16:creationId xmlns:a16="http://schemas.microsoft.com/office/drawing/2014/main" id="{CC60C7E1-C792-46A9-9A26-013E05B9BE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0"/>
                <a:ext cx="1117377" cy="1117366"/>
              </a:xfrm>
              <a:prstGeom prst="ellipse">
                <a:avLst/>
              </a:prstGeom>
              <a:solidFill>
                <a:srgbClr val="FF0000"/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7" name="圆角矩形 5">
                <a:extLst>
                  <a:ext uri="{FF2B5EF4-FFF2-40B4-BE49-F238E27FC236}">
                    <a16:creationId xmlns:a16="http://schemas.microsoft.com/office/drawing/2014/main" id="{02C38ACC-B3A5-440B-83DD-0AB37040FA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7728" y="279342"/>
                <a:ext cx="4376273" cy="558683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3175" cmpd="sng">
                <a:solidFill>
                  <a:schemeClr val="bg2">
                    <a:lumMod val="25000"/>
                  </a:schemeClr>
                </a:solidFill>
                <a:round/>
                <a:headEnd/>
                <a:tailEnd/>
              </a:ln>
              <a:effectLst>
                <a:outerShdw dist="38100" dir="2700000" algn="ctr" rotWithShape="0">
                  <a:srgbClr val="000000">
                    <a:alpha val="39000"/>
                  </a:srgbClr>
                </a:outerShdw>
              </a:effec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8" name="椭圆 6">
                <a:extLst>
                  <a:ext uri="{FF2B5EF4-FFF2-40B4-BE49-F238E27FC236}">
                    <a16:creationId xmlns:a16="http://schemas.microsoft.com/office/drawing/2014/main" id="{BFFD9A09-DCDA-492D-8BDF-74E32E6F94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9359" y="79358"/>
                <a:ext cx="958659" cy="958649"/>
              </a:xfrm>
              <a:prstGeom prst="ellipse">
                <a:avLst/>
              </a:prstGeom>
              <a:solidFill>
                <a:schemeClr val="bg1"/>
              </a:solidFill>
              <a:ln w="3175" cmpd="sng">
                <a:solidFill>
                  <a:schemeClr val="bg1"/>
                </a:solidFill>
                <a:round/>
                <a:headEnd/>
                <a:tailEnd/>
              </a:ln>
              <a:effectLst>
                <a:outerShdw dist="38100" algn="ctr" rotWithShape="0">
                  <a:srgbClr val="000000">
                    <a:alpha val="39000"/>
                  </a:srgbClr>
                </a:outerShdw>
              </a:effec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en-US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44" name="TextBox 45">
              <a:extLst>
                <a:ext uri="{FF2B5EF4-FFF2-40B4-BE49-F238E27FC236}">
                  <a16:creationId xmlns:a16="http://schemas.microsoft.com/office/drawing/2014/main" id="{EAC5FED7-B413-48AC-BAD9-89E5F4E9076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57452" y="1406438"/>
              <a:ext cx="642938" cy="585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TW" sz="3200" b="1" dirty="0">
                  <a:solidFill>
                    <a:srgbClr val="FFC000"/>
                  </a:solidFill>
                  <a:latin typeface="Arial Unicode MS" pitchFamily="2" charset="-122"/>
                  <a:ea typeface="Arial Unicode MS" pitchFamily="2" charset="-122"/>
                </a:rPr>
                <a:t>01</a:t>
              </a:r>
              <a:endParaRPr lang="zh-TW" altLang="en-US" sz="3200" b="1" dirty="0">
                <a:solidFill>
                  <a:srgbClr val="FFC000"/>
                </a:solidFill>
                <a:latin typeface="Arial Unicode MS" pitchFamily="2" charset="-122"/>
                <a:ea typeface="Arial Unicode MS" pitchFamily="2" charset="-122"/>
              </a:endParaRPr>
            </a:p>
          </p:txBody>
        </p:sp>
        <p:grpSp>
          <p:nvGrpSpPr>
            <p:cNvPr id="48" name="Group 4">
              <a:extLst>
                <a:ext uri="{FF2B5EF4-FFF2-40B4-BE49-F238E27FC236}">
                  <a16:creationId xmlns:a16="http://schemas.microsoft.com/office/drawing/2014/main" id="{9EFFC4ED-F86C-4B53-A9D1-1B2F2BF9D5F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72505" y="2179696"/>
              <a:ext cx="4376691" cy="901281"/>
              <a:chOff x="0" y="0"/>
              <a:chExt cx="5054001" cy="1117366"/>
            </a:xfrm>
          </p:grpSpPr>
          <p:sp>
            <p:nvSpPr>
              <p:cNvPr id="49" name="椭圆 4">
                <a:extLst>
                  <a:ext uri="{FF2B5EF4-FFF2-40B4-BE49-F238E27FC236}">
                    <a16:creationId xmlns:a16="http://schemas.microsoft.com/office/drawing/2014/main" id="{96FD8DD0-50E5-437A-AF31-FA2FDB4CE5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0"/>
                <a:ext cx="1117377" cy="1117366"/>
              </a:xfrm>
              <a:prstGeom prst="ellipse">
                <a:avLst/>
              </a:prstGeom>
              <a:solidFill>
                <a:srgbClr val="FF0000"/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50" name="圆角矩形 5">
                <a:extLst>
                  <a:ext uri="{FF2B5EF4-FFF2-40B4-BE49-F238E27FC236}">
                    <a16:creationId xmlns:a16="http://schemas.microsoft.com/office/drawing/2014/main" id="{581207C0-E5A1-4138-A3E5-C154CDC412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7728" y="279342"/>
                <a:ext cx="4376273" cy="558683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3175" cmpd="sng">
                <a:solidFill>
                  <a:schemeClr val="bg2">
                    <a:lumMod val="25000"/>
                  </a:schemeClr>
                </a:solidFill>
                <a:round/>
                <a:headEnd/>
                <a:tailEnd/>
              </a:ln>
              <a:effectLst>
                <a:outerShdw dist="38100" dir="2700000" algn="ctr" rotWithShape="0">
                  <a:srgbClr val="000000">
                    <a:alpha val="39000"/>
                  </a:srgbClr>
                </a:outerShdw>
              </a:effec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51" name="椭圆 6">
                <a:extLst>
                  <a:ext uri="{FF2B5EF4-FFF2-40B4-BE49-F238E27FC236}">
                    <a16:creationId xmlns:a16="http://schemas.microsoft.com/office/drawing/2014/main" id="{F1FE3FB9-AEF2-41ED-B886-B0138BD73A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9359" y="79358"/>
                <a:ext cx="958659" cy="958649"/>
              </a:xfrm>
              <a:prstGeom prst="ellipse">
                <a:avLst/>
              </a:prstGeom>
              <a:solidFill>
                <a:schemeClr val="bg1"/>
              </a:solidFill>
              <a:ln w="3175" cmpd="sng">
                <a:solidFill>
                  <a:schemeClr val="bg1"/>
                </a:solidFill>
                <a:round/>
                <a:headEnd/>
                <a:tailEnd/>
              </a:ln>
              <a:effectLst>
                <a:outerShdw dist="38100" algn="ctr" rotWithShape="0">
                  <a:srgbClr val="000000">
                    <a:alpha val="39000"/>
                  </a:srgbClr>
                </a:outerShdw>
              </a:effec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en-US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52" name="TextBox 45">
              <a:extLst>
                <a:ext uri="{FF2B5EF4-FFF2-40B4-BE49-F238E27FC236}">
                  <a16:creationId xmlns:a16="http://schemas.microsoft.com/office/drawing/2014/main" id="{7FFCC880-E8FE-4F43-9A85-D82B86988D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57452" y="2339020"/>
              <a:ext cx="639919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TW" sz="3200" b="1" dirty="0">
                  <a:solidFill>
                    <a:srgbClr val="FFC000"/>
                  </a:solidFill>
                  <a:latin typeface="Arial Unicode MS" pitchFamily="2" charset="-122"/>
                  <a:ea typeface="Arial Unicode MS" pitchFamily="2" charset="-122"/>
                </a:rPr>
                <a:t>02</a:t>
              </a:r>
              <a:endParaRPr lang="zh-TW" altLang="en-US" sz="3200" b="1" dirty="0">
                <a:solidFill>
                  <a:srgbClr val="FFC000"/>
                </a:solidFill>
                <a:latin typeface="Arial Unicode MS" pitchFamily="2" charset="-122"/>
                <a:ea typeface="Arial Unicode MS" pitchFamily="2" charset="-122"/>
              </a:endParaRPr>
            </a:p>
          </p:txBody>
        </p:sp>
        <p:grpSp>
          <p:nvGrpSpPr>
            <p:cNvPr id="53" name="Group 4">
              <a:extLst>
                <a:ext uri="{FF2B5EF4-FFF2-40B4-BE49-F238E27FC236}">
                  <a16:creationId xmlns:a16="http://schemas.microsoft.com/office/drawing/2014/main" id="{25933C45-E248-4385-8BED-6C6814159B9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72505" y="3101062"/>
              <a:ext cx="4376691" cy="901281"/>
              <a:chOff x="0" y="0"/>
              <a:chExt cx="5054001" cy="1117366"/>
            </a:xfrm>
          </p:grpSpPr>
          <p:sp>
            <p:nvSpPr>
              <p:cNvPr id="54" name="椭圆 4">
                <a:extLst>
                  <a:ext uri="{FF2B5EF4-FFF2-40B4-BE49-F238E27FC236}">
                    <a16:creationId xmlns:a16="http://schemas.microsoft.com/office/drawing/2014/main" id="{3A1B56B1-D78F-417C-8FA7-236970959F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0"/>
                <a:ext cx="1117377" cy="1117366"/>
              </a:xfrm>
              <a:prstGeom prst="ellipse">
                <a:avLst/>
              </a:prstGeom>
              <a:solidFill>
                <a:srgbClr val="FF0000"/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55" name="圆角矩形 5">
                <a:extLst>
                  <a:ext uri="{FF2B5EF4-FFF2-40B4-BE49-F238E27FC236}">
                    <a16:creationId xmlns:a16="http://schemas.microsoft.com/office/drawing/2014/main" id="{B1E86D56-CBA4-43EE-B5BA-9FBFD904D5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7728" y="279342"/>
                <a:ext cx="4376273" cy="558683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3175" cmpd="sng">
                <a:solidFill>
                  <a:schemeClr val="bg2">
                    <a:lumMod val="25000"/>
                  </a:schemeClr>
                </a:solidFill>
                <a:round/>
                <a:headEnd/>
                <a:tailEnd/>
              </a:ln>
              <a:effectLst>
                <a:outerShdw dist="38100" dir="2700000" algn="ctr" rotWithShape="0">
                  <a:srgbClr val="000000">
                    <a:alpha val="39000"/>
                  </a:srgbClr>
                </a:outerShdw>
              </a:effec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56" name="椭圆 6">
                <a:extLst>
                  <a:ext uri="{FF2B5EF4-FFF2-40B4-BE49-F238E27FC236}">
                    <a16:creationId xmlns:a16="http://schemas.microsoft.com/office/drawing/2014/main" id="{22E405AD-1523-460C-B99C-FBAE4B4B86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9359" y="79358"/>
                <a:ext cx="958659" cy="958649"/>
              </a:xfrm>
              <a:prstGeom prst="ellipse">
                <a:avLst/>
              </a:prstGeom>
              <a:solidFill>
                <a:schemeClr val="bg1"/>
              </a:solidFill>
              <a:ln w="3175" cmpd="sng">
                <a:solidFill>
                  <a:schemeClr val="bg1"/>
                </a:solidFill>
                <a:round/>
                <a:headEnd/>
                <a:tailEnd/>
              </a:ln>
              <a:effectLst>
                <a:outerShdw dist="38100" algn="ctr" rotWithShape="0">
                  <a:srgbClr val="000000">
                    <a:alpha val="39000"/>
                  </a:srgbClr>
                </a:outerShdw>
              </a:effec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en-US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57" name="TextBox 45">
              <a:extLst>
                <a:ext uri="{FF2B5EF4-FFF2-40B4-BE49-F238E27FC236}">
                  <a16:creationId xmlns:a16="http://schemas.microsoft.com/office/drawing/2014/main" id="{C389FB37-7156-4381-B6CB-38E68CCBB6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57452" y="3260386"/>
              <a:ext cx="639919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TW" sz="3200" b="1" dirty="0">
                  <a:solidFill>
                    <a:srgbClr val="FFC000"/>
                  </a:solidFill>
                  <a:latin typeface="Arial Unicode MS" pitchFamily="2" charset="-122"/>
                  <a:ea typeface="Arial Unicode MS" pitchFamily="2" charset="-122"/>
                </a:rPr>
                <a:t>03</a:t>
              </a:r>
              <a:endParaRPr lang="zh-TW" altLang="en-US" sz="3200" b="1" dirty="0">
                <a:solidFill>
                  <a:srgbClr val="FFC000"/>
                </a:solidFill>
                <a:latin typeface="Arial Unicode MS" pitchFamily="2" charset="-122"/>
                <a:ea typeface="Arial Unicode MS" pitchFamily="2" charset="-122"/>
              </a:endParaRPr>
            </a:p>
          </p:txBody>
        </p:sp>
        <p:grpSp>
          <p:nvGrpSpPr>
            <p:cNvPr id="58" name="Group 4">
              <a:extLst>
                <a:ext uri="{FF2B5EF4-FFF2-40B4-BE49-F238E27FC236}">
                  <a16:creationId xmlns:a16="http://schemas.microsoft.com/office/drawing/2014/main" id="{6D42D022-9639-43BD-A083-F1FE776C03A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55691" y="4038259"/>
              <a:ext cx="4376691" cy="901281"/>
              <a:chOff x="0" y="0"/>
              <a:chExt cx="5054001" cy="1117366"/>
            </a:xfrm>
          </p:grpSpPr>
          <p:sp>
            <p:nvSpPr>
              <p:cNvPr id="59" name="椭圆 4">
                <a:extLst>
                  <a:ext uri="{FF2B5EF4-FFF2-40B4-BE49-F238E27FC236}">
                    <a16:creationId xmlns:a16="http://schemas.microsoft.com/office/drawing/2014/main" id="{1536F023-CD2B-47ED-A4EA-7DF39AA827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0"/>
                <a:ext cx="1117377" cy="1117366"/>
              </a:xfrm>
              <a:prstGeom prst="ellipse">
                <a:avLst/>
              </a:prstGeom>
              <a:solidFill>
                <a:srgbClr val="FF0000"/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0" name="圆角矩形 5">
                <a:extLst>
                  <a:ext uri="{FF2B5EF4-FFF2-40B4-BE49-F238E27FC236}">
                    <a16:creationId xmlns:a16="http://schemas.microsoft.com/office/drawing/2014/main" id="{67E72924-130C-4E8C-8381-663D085AC5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7728" y="279342"/>
                <a:ext cx="4376273" cy="558683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3175" cmpd="sng">
                <a:solidFill>
                  <a:schemeClr val="bg2">
                    <a:lumMod val="25000"/>
                  </a:schemeClr>
                </a:solidFill>
                <a:round/>
                <a:headEnd/>
                <a:tailEnd/>
              </a:ln>
              <a:effectLst>
                <a:outerShdw dist="38100" dir="2700000" algn="ctr" rotWithShape="0">
                  <a:srgbClr val="000000">
                    <a:alpha val="39000"/>
                  </a:srgbClr>
                </a:outerShdw>
              </a:effec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1" name="椭圆 6">
                <a:extLst>
                  <a:ext uri="{FF2B5EF4-FFF2-40B4-BE49-F238E27FC236}">
                    <a16:creationId xmlns:a16="http://schemas.microsoft.com/office/drawing/2014/main" id="{D4D2941A-BF45-4597-BBDF-A95CCA1981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9359" y="79358"/>
                <a:ext cx="958659" cy="958649"/>
              </a:xfrm>
              <a:prstGeom prst="ellipse">
                <a:avLst/>
              </a:prstGeom>
              <a:solidFill>
                <a:schemeClr val="bg1"/>
              </a:solidFill>
              <a:ln w="3175" cmpd="sng">
                <a:solidFill>
                  <a:schemeClr val="bg1"/>
                </a:solidFill>
                <a:round/>
                <a:headEnd/>
                <a:tailEnd/>
              </a:ln>
              <a:effectLst>
                <a:outerShdw dist="38100" algn="ctr" rotWithShape="0">
                  <a:srgbClr val="000000">
                    <a:alpha val="39000"/>
                  </a:srgbClr>
                </a:outerShdw>
              </a:effec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en-US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62" name="TextBox 45">
              <a:extLst>
                <a:ext uri="{FF2B5EF4-FFF2-40B4-BE49-F238E27FC236}">
                  <a16:creationId xmlns:a16="http://schemas.microsoft.com/office/drawing/2014/main" id="{671376E1-27B1-4BA8-8065-57AA7B87CB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40638" y="4197583"/>
              <a:ext cx="639919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TW" sz="3200" b="1" dirty="0">
                  <a:solidFill>
                    <a:srgbClr val="FFC000"/>
                  </a:solidFill>
                  <a:latin typeface="Arial Unicode MS" pitchFamily="2" charset="-122"/>
                  <a:ea typeface="Arial Unicode MS" pitchFamily="2" charset="-122"/>
                </a:rPr>
                <a:t>04</a:t>
              </a:r>
              <a:endParaRPr lang="zh-TW" altLang="en-US" sz="3200" b="1" dirty="0">
                <a:solidFill>
                  <a:srgbClr val="FFC000"/>
                </a:solidFill>
                <a:latin typeface="Arial Unicode MS" pitchFamily="2" charset="-122"/>
                <a:ea typeface="Arial Unicode MS" pitchFamily="2" charset="-122"/>
              </a:endParaRPr>
            </a:p>
          </p:txBody>
        </p:sp>
        <p:sp>
          <p:nvSpPr>
            <p:cNvPr id="68" name="文字方塊 67">
              <a:extLst>
                <a:ext uri="{FF2B5EF4-FFF2-40B4-BE49-F238E27FC236}">
                  <a16:creationId xmlns:a16="http://schemas.microsoft.com/office/drawing/2014/main" id="{E75801DE-BA38-40E1-B3C0-1F6B92EB8CD4}"/>
                </a:ext>
              </a:extLst>
            </p:cNvPr>
            <p:cNvSpPr txBox="1"/>
            <p:nvPr/>
          </p:nvSpPr>
          <p:spPr>
            <a:xfrm>
              <a:off x="5116613" y="1521967"/>
              <a:ext cx="3514846" cy="338554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zh-TW" altLang="en-US" sz="1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刀具夾緊扭矩力直接測量</a:t>
              </a:r>
            </a:p>
          </p:txBody>
        </p:sp>
        <p:sp>
          <p:nvSpPr>
            <p:cNvPr id="69" name="文字方塊 68">
              <a:extLst>
                <a:ext uri="{FF2B5EF4-FFF2-40B4-BE49-F238E27FC236}">
                  <a16:creationId xmlns:a16="http://schemas.microsoft.com/office/drawing/2014/main" id="{147C5DF7-6776-4F29-9B39-80FFDC3A42A4}"/>
                </a:ext>
              </a:extLst>
            </p:cNvPr>
            <p:cNvSpPr txBox="1"/>
            <p:nvPr/>
          </p:nvSpPr>
          <p:spPr>
            <a:xfrm>
              <a:off x="5123323" y="2472732"/>
              <a:ext cx="3514846" cy="338554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zh-TW" altLang="en-US" sz="1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動態夾緊扭矩即時量測與監測</a:t>
              </a:r>
            </a:p>
          </p:txBody>
        </p:sp>
        <p:sp>
          <p:nvSpPr>
            <p:cNvPr id="70" name="文字方塊 69">
              <a:extLst>
                <a:ext uri="{FF2B5EF4-FFF2-40B4-BE49-F238E27FC236}">
                  <a16:creationId xmlns:a16="http://schemas.microsoft.com/office/drawing/2014/main" id="{9C6AB849-0EA8-4B6A-A798-560F75D79D69}"/>
                </a:ext>
              </a:extLst>
            </p:cNvPr>
            <p:cNvSpPr txBox="1"/>
            <p:nvPr/>
          </p:nvSpPr>
          <p:spPr>
            <a:xfrm>
              <a:off x="5098048" y="3382409"/>
              <a:ext cx="3514846" cy="338554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zh-TW" altLang="en-US" sz="1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數據可視化，簡易人機介面</a:t>
              </a:r>
            </a:p>
          </p:txBody>
        </p:sp>
        <p:sp>
          <p:nvSpPr>
            <p:cNvPr id="72" name="文字方塊 71">
              <a:extLst>
                <a:ext uri="{FF2B5EF4-FFF2-40B4-BE49-F238E27FC236}">
                  <a16:creationId xmlns:a16="http://schemas.microsoft.com/office/drawing/2014/main" id="{B391D0C7-829D-4172-A0CD-36DA787F9B1D}"/>
                </a:ext>
              </a:extLst>
            </p:cNvPr>
            <p:cNvSpPr txBox="1"/>
            <p:nvPr/>
          </p:nvSpPr>
          <p:spPr>
            <a:xfrm>
              <a:off x="5098048" y="4303775"/>
              <a:ext cx="3514846" cy="338554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zh-TW" altLang="en-US" sz="1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無線傳輸，多特徵輔助應用</a:t>
              </a:r>
            </a:p>
          </p:txBody>
        </p:sp>
      </p:grpSp>
      <p:pic>
        <p:nvPicPr>
          <p:cNvPr id="33" name="圖片 32">
            <a:extLst>
              <a:ext uri="{FF2B5EF4-FFF2-40B4-BE49-F238E27FC236}">
                <a16:creationId xmlns:a16="http://schemas.microsoft.com/office/drawing/2014/main" id="{6F73F14F-938A-408F-9655-74512FA72F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1844" y="164747"/>
            <a:ext cx="3525971" cy="53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239247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2AAD5691-44F3-463B-9BED-0BB434A92E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4518" y="5055868"/>
            <a:ext cx="762549" cy="568419"/>
          </a:xfrm>
          <a:prstGeom prst="rect">
            <a:avLst/>
          </a:prstGeom>
        </p:spPr>
      </p:pic>
      <p:sp>
        <p:nvSpPr>
          <p:cNvPr id="4" name="矩形: 圓角 3">
            <a:extLst>
              <a:ext uri="{FF2B5EF4-FFF2-40B4-BE49-F238E27FC236}">
                <a16:creationId xmlns:a16="http://schemas.microsoft.com/office/drawing/2014/main" id="{F64EA9B9-C3C7-421D-B57A-28F60EF3A310}"/>
              </a:ext>
            </a:extLst>
          </p:cNvPr>
          <p:cNvSpPr/>
          <p:nvPr/>
        </p:nvSpPr>
        <p:spPr>
          <a:xfrm>
            <a:off x="417896" y="1065319"/>
            <a:ext cx="2502858" cy="488273"/>
          </a:xfrm>
          <a:prstGeom prst="roundRect">
            <a:avLst/>
          </a:prstGeom>
          <a:solidFill>
            <a:srgbClr val="E6001A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思源黑体" panose="020B0500000000000000" pitchFamily="34" charset="-122"/>
              </a:rPr>
              <a:t>系統運行架構</a:t>
            </a:r>
            <a:endParaRPr lang="zh-CN" altLang="en-US" sz="28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思源黑体" panose="020B0500000000000000" pitchFamily="34" charset="-122"/>
            </a:endParaRPr>
          </a:p>
        </p:txBody>
      </p:sp>
      <p:sp>
        <p:nvSpPr>
          <p:cNvPr id="41" name="文字方塊 40">
            <a:extLst>
              <a:ext uri="{FF2B5EF4-FFF2-40B4-BE49-F238E27FC236}">
                <a16:creationId xmlns:a16="http://schemas.microsoft.com/office/drawing/2014/main" id="{F6D22FE7-81F5-4DA5-8CEE-4C4E70F55FB0}"/>
              </a:ext>
            </a:extLst>
          </p:cNvPr>
          <p:cNvSpPr txBox="1"/>
          <p:nvPr/>
        </p:nvSpPr>
        <p:spPr>
          <a:xfrm>
            <a:off x="6027726" y="5702723"/>
            <a:ext cx="29449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即時刀具狀態監測</a:t>
            </a:r>
            <a:endParaRPr lang="en-US" altLang="zh-TW" sz="24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數據收集與評估</a:t>
            </a:r>
            <a:endParaRPr lang="en-US" altLang="zh-TW" sz="24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54384161-9E72-462E-AB76-BFB80F538B1D}"/>
              </a:ext>
            </a:extLst>
          </p:cNvPr>
          <p:cNvSpPr txBox="1"/>
          <p:nvPr/>
        </p:nvSpPr>
        <p:spPr>
          <a:xfrm>
            <a:off x="617744" y="1728361"/>
            <a:ext cx="12907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2800" b="1" dirty="0">
                <a:solidFill>
                  <a:srgbClr val="FF0000"/>
                </a:solidFill>
                <a:latin typeface="ほのか新アンティーク丸" panose="02000600000000000000" pitchFamily="50" charset="-128"/>
                <a:ea typeface="ほのか新アンティーク丸" panose="02000600000000000000" pitchFamily="50" charset="-128"/>
                <a:cs typeface="Times New Roman" panose="02020603050405020304" pitchFamily="18" charset="0"/>
              </a:rPr>
              <a:t>機台層</a:t>
            </a:r>
          </a:p>
        </p:txBody>
      </p:sp>
      <p:pic>
        <p:nvPicPr>
          <p:cNvPr id="8" name="圖形 7" descr="單線箭號 (直線)">
            <a:extLst>
              <a:ext uri="{FF2B5EF4-FFF2-40B4-BE49-F238E27FC236}">
                <a16:creationId xmlns:a16="http://schemas.microsoft.com/office/drawing/2014/main" id="{81C0D1BF-21C8-4D27-A9A8-E581B66B80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1956791" y="1630478"/>
            <a:ext cx="652478" cy="652478"/>
          </a:xfrm>
          <a:prstGeom prst="rect">
            <a:avLst/>
          </a:prstGeom>
        </p:spPr>
      </p:pic>
      <p:sp>
        <p:nvSpPr>
          <p:cNvPr id="9" name="文字方塊 8">
            <a:extLst>
              <a:ext uri="{FF2B5EF4-FFF2-40B4-BE49-F238E27FC236}">
                <a16:creationId xmlns:a16="http://schemas.microsoft.com/office/drawing/2014/main" id="{E3BA1EE9-6205-4494-A0E8-622E3D7979A8}"/>
              </a:ext>
            </a:extLst>
          </p:cNvPr>
          <p:cNvSpPr txBox="1"/>
          <p:nvPr/>
        </p:nvSpPr>
        <p:spPr>
          <a:xfrm>
            <a:off x="2991651" y="1702827"/>
            <a:ext cx="16594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2800" b="1" dirty="0">
                <a:solidFill>
                  <a:srgbClr val="FF0000"/>
                </a:solidFill>
                <a:latin typeface="ほのか新アンティーク丸" panose="02000600000000000000" pitchFamily="50" charset="-128"/>
                <a:ea typeface="ほのか新アンティーク丸" panose="02000600000000000000" pitchFamily="50" charset="-128"/>
                <a:cs typeface="Times New Roman" panose="02020603050405020304" pitchFamily="18" charset="0"/>
              </a:rPr>
              <a:t>感測器層</a:t>
            </a: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8C815C3F-74AE-4B0A-82F1-B3637F6A4A2B}"/>
              </a:ext>
            </a:extLst>
          </p:cNvPr>
          <p:cNvSpPr txBox="1"/>
          <p:nvPr/>
        </p:nvSpPr>
        <p:spPr>
          <a:xfrm>
            <a:off x="5612213" y="1683991"/>
            <a:ext cx="28488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2800" b="1" dirty="0">
                <a:solidFill>
                  <a:srgbClr val="FF0000"/>
                </a:solidFill>
                <a:latin typeface="ほのか新アンティーク丸" panose="02000600000000000000" pitchFamily="50" charset="-128"/>
                <a:ea typeface="ほのか新アンティーク丸" panose="02000600000000000000" pitchFamily="50" charset="-128"/>
                <a:cs typeface="Times New Roman" panose="02020603050405020304" pitchFamily="18" charset="0"/>
              </a:rPr>
              <a:t>控制器層 </a:t>
            </a:r>
            <a:r>
              <a:rPr lang="en-US" altLang="zh-TW" sz="2800" b="1" dirty="0">
                <a:solidFill>
                  <a:srgbClr val="FF0000"/>
                </a:solidFill>
                <a:latin typeface="ほのか新アンティーク丸" panose="02000600000000000000" pitchFamily="50" charset="-128"/>
                <a:ea typeface="ほのか新アンティーク丸" panose="02000600000000000000" pitchFamily="50" charset="-128"/>
                <a:cs typeface="Times New Roman" panose="02020603050405020304" pitchFamily="18" charset="0"/>
              </a:rPr>
              <a:t>(</a:t>
            </a:r>
            <a:r>
              <a:rPr lang="zh-TW" altLang="en-US" sz="2800" b="1" dirty="0">
                <a:solidFill>
                  <a:srgbClr val="FF0000"/>
                </a:solidFill>
                <a:latin typeface="ほのか新アンティーク丸" panose="02000600000000000000" pitchFamily="50" charset="-128"/>
                <a:ea typeface="ほのか新アンティーク丸" panose="02000600000000000000" pitchFamily="50" charset="-128"/>
                <a:cs typeface="Times New Roman" panose="02020603050405020304" pitchFamily="18" charset="0"/>
              </a:rPr>
              <a:t>三菱</a:t>
            </a:r>
            <a:r>
              <a:rPr lang="en-US" altLang="zh-TW" sz="2800" b="1" dirty="0">
                <a:solidFill>
                  <a:srgbClr val="FF0000"/>
                </a:solidFill>
                <a:latin typeface="ほのか新アンティーク丸" panose="02000600000000000000" pitchFamily="50" charset="-128"/>
                <a:ea typeface="ほのか新アンティーク丸" panose="02000600000000000000" pitchFamily="50" charset="-128"/>
                <a:cs typeface="Times New Roman" panose="02020603050405020304" pitchFamily="18" charset="0"/>
              </a:rPr>
              <a:t>)</a:t>
            </a:r>
            <a:endParaRPr lang="zh-TW" altLang="en-US" sz="2800" b="1" dirty="0">
              <a:solidFill>
                <a:srgbClr val="FF0000"/>
              </a:solidFill>
              <a:latin typeface="ほのか新アンティーク丸" panose="02000600000000000000" pitchFamily="50" charset="-128"/>
              <a:ea typeface="ほのか新アンティーク丸" panose="02000600000000000000" pitchFamily="50" charset="-128"/>
              <a:cs typeface="Times New Roman" panose="02020603050405020304" pitchFamily="18" charset="0"/>
            </a:endParaRPr>
          </a:p>
        </p:txBody>
      </p:sp>
      <p:cxnSp>
        <p:nvCxnSpPr>
          <p:cNvPr id="11" name="直線接點 10">
            <a:extLst>
              <a:ext uri="{FF2B5EF4-FFF2-40B4-BE49-F238E27FC236}">
                <a16:creationId xmlns:a16="http://schemas.microsoft.com/office/drawing/2014/main" id="{3569433F-5613-42B8-9D36-F2FD7AB075D6}"/>
              </a:ext>
            </a:extLst>
          </p:cNvPr>
          <p:cNvCxnSpPr>
            <a:cxnSpLocks/>
            <a:endCxn id="22" idx="3"/>
          </p:cNvCxnSpPr>
          <p:nvPr/>
        </p:nvCxnSpPr>
        <p:spPr>
          <a:xfrm>
            <a:off x="3155526" y="4666632"/>
            <a:ext cx="633676" cy="56522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接點 11">
            <a:extLst>
              <a:ext uri="{FF2B5EF4-FFF2-40B4-BE49-F238E27FC236}">
                <a16:creationId xmlns:a16="http://schemas.microsoft.com/office/drawing/2014/main" id="{109BC107-4FC9-4453-AC72-AB94F5214599}"/>
              </a:ext>
            </a:extLst>
          </p:cNvPr>
          <p:cNvCxnSpPr>
            <a:cxnSpLocks/>
          </p:cNvCxnSpPr>
          <p:nvPr/>
        </p:nvCxnSpPr>
        <p:spPr>
          <a:xfrm flipV="1">
            <a:off x="3247205" y="3502690"/>
            <a:ext cx="569150" cy="48213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單箭頭接點 12">
            <a:extLst>
              <a:ext uri="{FF2B5EF4-FFF2-40B4-BE49-F238E27FC236}">
                <a16:creationId xmlns:a16="http://schemas.microsoft.com/office/drawing/2014/main" id="{A5C037CB-09B8-4CCB-BFAF-59FD68AE5B1B}"/>
              </a:ext>
            </a:extLst>
          </p:cNvPr>
          <p:cNvCxnSpPr>
            <a:cxnSpLocks/>
          </p:cNvCxnSpPr>
          <p:nvPr/>
        </p:nvCxnSpPr>
        <p:spPr>
          <a:xfrm>
            <a:off x="5655166" y="3557502"/>
            <a:ext cx="574245" cy="51012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群組 15">
            <a:extLst>
              <a:ext uri="{FF2B5EF4-FFF2-40B4-BE49-F238E27FC236}">
                <a16:creationId xmlns:a16="http://schemas.microsoft.com/office/drawing/2014/main" id="{37C842C1-AF83-4054-BB4E-54375F4BF4F1}"/>
              </a:ext>
            </a:extLst>
          </p:cNvPr>
          <p:cNvGrpSpPr/>
          <p:nvPr/>
        </p:nvGrpSpPr>
        <p:grpSpPr>
          <a:xfrm>
            <a:off x="6652173" y="3069506"/>
            <a:ext cx="1699099" cy="2084489"/>
            <a:chOff x="7056630" y="2245335"/>
            <a:chExt cx="1896977" cy="2360361"/>
          </a:xfrm>
        </p:grpSpPr>
        <p:pic>
          <p:nvPicPr>
            <p:cNvPr id="17" name="圖片 16">
              <a:extLst>
                <a:ext uri="{FF2B5EF4-FFF2-40B4-BE49-F238E27FC236}">
                  <a16:creationId xmlns:a16="http://schemas.microsoft.com/office/drawing/2014/main" id="{AF665DA3-EC6C-49B1-8F4B-8A69A300518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056630" y="2245335"/>
              <a:ext cx="1896977" cy="2360361"/>
            </a:xfrm>
            <a:prstGeom prst="rect">
              <a:avLst/>
            </a:prstGeom>
          </p:spPr>
        </p:pic>
        <p:pic>
          <p:nvPicPr>
            <p:cNvPr id="18" name="圖片 17">
              <a:extLst>
                <a:ext uri="{FF2B5EF4-FFF2-40B4-BE49-F238E27FC236}">
                  <a16:creationId xmlns:a16="http://schemas.microsoft.com/office/drawing/2014/main" id="{6A911BB5-849A-4E32-8A31-004148C9759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8518" y="2465376"/>
              <a:ext cx="1509849" cy="1157958"/>
            </a:xfrm>
            <a:prstGeom prst="rect">
              <a:avLst/>
            </a:prstGeom>
          </p:spPr>
        </p:pic>
      </p:grpSp>
      <p:pic>
        <p:nvPicPr>
          <p:cNvPr id="19" name="圖片 18">
            <a:extLst>
              <a:ext uri="{FF2B5EF4-FFF2-40B4-BE49-F238E27FC236}">
                <a16:creationId xmlns:a16="http://schemas.microsoft.com/office/drawing/2014/main" id="{7E049A9B-0C17-4BFE-8AF6-228C5464178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34" y="3732905"/>
            <a:ext cx="1854195" cy="1357150"/>
          </a:xfrm>
          <a:prstGeom prst="rect">
            <a:avLst/>
          </a:prstGeom>
        </p:spPr>
      </p:pic>
      <p:pic>
        <p:nvPicPr>
          <p:cNvPr id="20" name="圖片 19">
            <a:extLst>
              <a:ext uri="{FF2B5EF4-FFF2-40B4-BE49-F238E27FC236}">
                <a16:creationId xmlns:a16="http://schemas.microsoft.com/office/drawing/2014/main" id="{A2FEEE0C-DADE-40A5-8C8E-BEABAB4D643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080" y="2519683"/>
            <a:ext cx="592606" cy="509641"/>
          </a:xfrm>
          <a:prstGeom prst="rect">
            <a:avLst/>
          </a:prstGeom>
        </p:spPr>
      </p:pic>
      <p:pic>
        <p:nvPicPr>
          <p:cNvPr id="21" name="圖片 20">
            <a:extLst>
              <a:ext uri="{FF2B5EF4-FFF2-40B4-BE49-F238E27FC236}">
                <a16:creationId xmlns:a16="http://schemas.microsoft.com/office/drawing/2014/main" id="{3E6FC1B8-F7E5-4740-AF30-9E2C9C88AED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5400000">
            <a:off x="2561042" y="3414959"/>
            <a:ext cx="413200" cy="408857"/>
          </a:xfrm>
          <a:prstGeom prst="rect">
            <a:avLst/>
          </a:prstGeom>
        </p:spPr>
      </p:pic>
      <p:sp>
        <p:nvSpPr>
          <p:cNvPr id="22" name="文字方塊 21">
            <a:extLst>
              <a:ext uri="{FF2B5EF4-FFF2-40B4-BE49-F238E27FC236}">
                <a16:creationId xmlns:a16="http://schemas.microsoft.com/office/drawing/2014/main" id="{855B361E-CC20-4B82-AA82-13565EBF3EB1}"/>
              </a:ext>
            </a:extLst>
          </p:cNvPr>
          <p:cNvSpPr txBox="1"/>
          <p:nvPr/>
        </p:nvSpPr>
        <p:spPr>
          <a:xfrm>
            <a:off x="1558531" y="5047195"/>
            <a:ext cx="22306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無線夾持量測刀把</a:t>
            </a:r>
            <a:endParaRPr lang="zh-TW" altLang="en-US" dirty="0"/>
          </a:p>
        </p:txBody>
      </p:sp>
      <p:cxnSp>
        <p:nvCxnSpPr>
          <p:cNvPr id="24" name="直線接點 23">
            <a:extLst>
              <a:ext uri="{FF2B5EF4-FFF2-40B4-BE49-F238E27FC236}">
                <a16:creationId xmlns:a16="http://schemas.microsoft.com/office/drawing/2014/main" id="{8D9D9D39-D59B-494F-B708-5815FB78673C}"/>
              </a:ext>
            </a:extLst>
          </p:cNvPr>
          <p:cNvCxnSpPr>
            <a:cxnSpLocks/>
          </p:cNvCxnSpPr>
          <p:nvPr/>
        </p:nvCxnSpPr>
        <p:spPr>
          <a:xfrm>
            <a:off x="2020066" y="4448491"/>
            <a:ext cx="371646" cy="1033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單箭頭接點 24">
            <a:extLst>
              <a:ext uri="{FF2B5EF4-FFF2-40B4-BE49-F238E27FC236}">
                <a16:creationId xmlns:a16="http://schemas.microsoft.com/office/drawing/2014/main" id="{39737E85-78B0-411E-A28F-5F0628CEAB87}"/>
              </a:ext>
            </a:extLst>
          </p:cNvPr>
          <p:cNvCxnSpPr>
            <a:cxnSpLocks/>
          </p:cNvCxnSpPr>
          <p:nvPr/>
        </p:nvCxnSpPr>
        <p:spPr>
          <a:xfrm flipV="1">
            <a:off x="5655166" y="4812606"/>
            <a:ext cx="574245" cy="46917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文字方塊 26">
            <a:extLst>
              <a:ext uri="{FF2B5EF4-FFF2-40B4-BE49-F238E27FC236}">
                <a16:creationId xmlns:a16="http://schemas.microsoft.com/office/drawing/2014/main" id="{C911F9F5-77B6-495B-8150-CC402AC839D3}"/>
              </a:ext>
            </a:extLst>
          </p:cNvPr>
          <p:cNvSpPr txBox="1"/>
          <p:nvPr/>
        </p:nvSpPr>
        <p:spPr>
          <a:xfrm>
            <a:off x="6652173" y="5186234"/>
            <a:ext cx="263309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三菱控制器介面</a:t>
            </a:r>
            <a:endParaRPr lang="zh-TW" altLang="en-US" dirty="0"/>
          </a:p>
        </p:txBody>
      </p:sp>
      <p:sp>
        <p:nvSpPr>
          <p:cNvPr id="32" name="文字方塊 31">
            <a:extLst>
              <a:ext uri="{FF2B5EF4-FFF2-40B4-BE49-F238E27FC236}">
                <a16:creationId xmlns:a16="http://schemas.microsoft.com/office/drawing/2014/main" id="{7B3208B7-4F5A-49D2-89E0-F2A82230045A}"/>
              </a:ext>
            </a:extLst>
          </p:cNvPr>
          <p:cNvSpPr txBox="1"/>
          <p:nvPr/>
        </p:nvSpPr>
        <p:spPr>
          <a:xfrm>
            <a:off x="3816355" y="3207439"/>
            <a:ext cx="17794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夾持監測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刀具脫落預警</a:t>
            </a:r>
          </a:p>
        </p:txBody>
      </p:sp>
      <p:pic>
        <p:nvPicPr>
          <p:cNvPr id="33" name="圖片 32">
            <a:extLst>
              <a:ext uri="{FF2B5EF4-FFF2-40B4-BE49-F238E27FC236}">
                <a16:creationId xmlns:a16="http://schemas.microsoft.com/office/drawing/2014/main" id="{DCC30E66-D8D0-4C8B-8371-E514766C355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268132" y="2400382"/>
            <a:ext cx="756379" cy="817063"/>
          </a:xfrm>
          <a:prstGeom prst="rect">
            <a:avLst/>
          </a:prstGeom>
        </p:spPr>
      </p:pic>
      <p:pic>
        <p:nvPicPr>
          <p:cNvPr id="46" name="圖形 45" descr="單線箭號 (直線)">
            <a:extLst>
              <a:ext uri="{FF2B5EF4-FFF2-40B4-BE49-F238E27FC236}">
                <a16:creationId xmlns:a16="http://schemas.microsoft.com/office/drawing/2014/main" id="{07F49F75-6E62-4555-9C6F-FBAB8537BC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4877808" y="1594809"/>
            <a:ext cx="652478" cy="652478"/>
          </a:xfrm>
          <a:prstGeom prst="rect">
            <a:avLst/>
          </a:prstGeom>
        </p:spPr>
      </p:pic>
      <p:sp>
        <p:nvSpPr>
          <p:cNvPr id="48" name="文字方塊 47">
            <a:extLst>
              <a:ext uri="{FF2B5EF4-FFF2-40B4-BE49-F238E27FC236}">
                <a16:creationId xmlns:a16="http://schemas.microsoft.com/office/drawing/2014/main" id="{7204E07B-D1D7-47BF-9B55-C8D8BEC6FE70}"/>
              </a:ext>
            </a:extLst>
          </p:cNvPr>
          <p:cNvSpPr txBox="1"/>
          <p:nvPr/>
        </p:nvSpPr>
        <p:spPr>
          <a:xfrm>
            <a:off x="3562151" y="5692193"/>
            <a:ext cx="238013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切削振動 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切削溫度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磨耗評估輔助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endParaRPr lang="zh-TW" altLang="en-US" dirty="0"/>
          </a:p>
        </p:txBody>
      </p:sp>
      <p:pic>
        <p:nvPicPr>
          <p:cNvPr id="29" name="圖片 28">
            <a:extLst>
              <a:ext uri="{FF2B5EF4-FFF2-40B4-BE49-F238E27FC236}">
                <a16:creationId xmlns:a16="http://schemas.microsoft.com/office/drawing/2014/main" id="{83DAA2EB-E832-4B49-A295-DE6B5EEB6CD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661" y="3741579"/>
            <a:ext cx="1098779" cy="1339802"/>
          </a:xfrm>
          <a:prstGeom prst="rect">
            <a:avLst/>
          </a:prstGeom>
        </p:spPr>
      </p:pic>
      <p:pic>
        <p:nvPicPr>
          <p:cNvPr id="23" name="圖片 22">
            <a:extLst>
              <a:ext uri="{FF2B5EF4-FFF2-40B4-BE49-F238E27FC236}">
                <a16:creationId xmlns:a16="http://schemas.microsoft.com/office/drawing/2014/main" id="{CD5AFAD7-3148-438E-9DB7-3A86E365A915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9354" y="4792990"/>
            <a:ext cx="346100" cy="865250"/>
          </a:xfrm>
          <a:prstGeom prst="rect">
            <a:avLst/>
          </a:prstGeom>
        </p:spPr>
      </p:pic>
      <p:pic>
        <p:nvPicPr>
          <p:cNvPr id="28" name="圖片 27">
            <a:extLst>
              <a:ext uri="{FF2B5EF4-FFF2-40B4-BE49-F238E27FC236}">
                <a16:creationId xmlns:a16="http://schemas.microsoft.com/office/drawing/2014/main" id="{63CE91AD-2D59-4D62-BA50-8FD662DDFB08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5211" y="201871"/>
            <a:ext cx="3525971" cy="53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025927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7" grpId="0"/>
      <p:bldP spid="9" grpId="0"/>
      <p:bldP spid="10" grpId="0"/>
      <p:bldP spid="22" grpId="0"/>
      <p:bldP spid="27" grpId="0"/>
      <p:bldP spid="32" grpId="0"/>
      <p:bldP spid="4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圓角 3">
            <a:extLst>
              <a:ext uri="{FF2B5EF4-FFF2-40B4-BE49-F238E27FC236}">
                <a16:creationId xmlns:a16="http://schemas.microsoft.com/office/drawing/2014/main" id="{F64EA9B9-C3C7-421D-B57A-28F60EF3A310}"/>
              </a:ext>
            </a:extLst>
          </p:cNvPr>
          <p:cNvSpPr/>
          <p:nvPr/>
        </p:nvSpPr>
        <p:spPr>
          <a:xfrm>
            <a:off x="417896" y="1065319"/>
            <a:ext cx="2502858" cy="488273"/>
          </a:xfrm>
          <a:prstGeom prst="roundRect">
            <a:avLst/>
          </a:prstGeom>
          <a:solidFill>
            <a:srgbClr val="E6001A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思源黑体" panose="020B0500000000000000" pitchFamily="34" charset="-122"/>
              </a:rPr>
              <a:t>軟體開發目的</a:t>
            </a:r>
            <a:endParaRPr lang="zh-CN" altLang="en-US" sz="28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思源黑体" panose="020B0500000000000000" pitchFamily="34" charset="-122"/>
            </a:endParaRPr>
          </a:p>
        </p:txBody>
      </p:sp>
      <p:grpSp>
        <p:nvGrpSpPr>
          <p:cNvPr id="16" name="群組 15">
            <a:extLst>
              <a:ext uri="{FF2B5EF4-FFF2-40B4-BE49-F238E27FC236}">
                <a16:creationId xmlns:a16="http://schemas.microsoft.com/office/drawing/2014/main" id="{37C842C1-AF83-4054-BB4E-54375F4BF4F1}"/>
              </a:ext>
            </a:extLst>
          </p:cNvPr>
          <p:cNvGrpSpPr/>
          <p:nvPr/>
        </p:nvGrpSpPr>
        <p:grpSpPr>
          <a:xfrm>
            <a:off x="3722450" y="950422"/>
            <a:ext cx="1699099" cy="2084489"/>
            <a:chOff x="7056630" y="2245335"/>
            <a:chExt cx="1896977" cy="2360361"/>
          </a:xfrm>
        </p:grpSpPr>
        <p:pic>
          <p:nvPicPr>
            <p:cNvPr id="17" name="圖片 16">
              <a:extLst>
                <a:ext uri="{FF2B5EF4-FFF2-40B4-BE49-F238E27FC236}">
                  <a16:creationId xmlns:a16="http://schemas.microsoft.com/office/drawing/2014/main" id="{AF665DA3-EC6C-49B1-8F4B-8A69A300518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056630" y="2245335"/>
              <a:ext cx="1896977" cy="2360361"/>
            </a:xfrm>
            <a:prstGeom prst="rect">
              <a:avLst/>
            </a:prstGeom>
          </p:spPr>
        </p:pic>
        <p:pic>
          <p:nvPicPr>
            <p:cNvPr id="18" name="圖片 17">
              <a:extLst>
                <a:ext uri="{FF2B5EF4-FFF2-40B4-BE49-F238E27FC236}">
                  <a16:creationId xmlns:a16="http://schemas.microsoft.com/office/drawing/2014/main" id="{6A911BB5-849A-4E32-8A31-004148C9759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8518" y="2465376"/>
              <a:ext cx="1509849" cy="1157958"/>
            </a:xfrm>
            <a:prstGeom prst="rect">
              <a:avLst/>
            </a:prstGeom>
          </p:spPr>
        </p:pic>
      </p:grpSp>
      <p:sp>
        <p:nvSpPr>
          <p:cNvPr id="27" name="文字方塊 26">
            <a:extLst>
              <a:ext uri="{FF2B5EF4-FFF2-40B4-BE49-F238E27FC236}">
                <a16:creationId xmlns:a16="http://schemas.microsoft.com/office/drawing/2014/main" id="{C911F9F5-77B6-495B-8150-CC402AC839D3}"/>
              </a:ext>
            </a:extLst>
          </p:cNvPr>
          <p:cNvSpPr txBox="1"/>
          <p:nvPr/>
        </p:nvSpPr>
        <p:spPr>
          <a:xfrm>
            <a:off x="3894322" y="3036373"/>
            <a:ext cx="15014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三菱控制器</a:t>
            </a:r>
            <a:endParaRPr lang="zh-TW" altLang="en-US" dirty="0"/>
          </a:p>
        </p:txBody>
      </p:sp>
      <p:sp>
        <p:nvSpPr>
          <p:cNvPr id="32" name="文字方塊 31">
            <a:extLst>
              <a:ext uri="{FF2B5EF4-FFF2-40B4-BE49-F238E27FC236}">
                <a16:creationId xmlns:a16="http://schemas.microsoft.com/office/drawing/2014/main" id="{7B3208B7-4F5A-49D2-89E0-F2A82230045A}"/>
              </a:ext>
            </a:extLst>
          </p:cNvPr>
          <p:cNvSpPr txBox="1"/>
          <p:nvPr/>
        </p:nvSpPr>
        <p:spPr>
          <a:xfrm>
            <a:off x="6373068" y="3934885"/>
            <a:ext cx="17794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夾緊扭矩量測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刀具位移預警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7DA15DF1-A741-4D26-BC36-238FBD98597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9834" y="2079151"/>
            <a:ext cx="1281853" cy="1204165"/>
          </a:xfrm>
          <a:prstGeom prst="rect">
            <a:avLst/>
          </a:prstGeom>
        </p:spPr>
      </p:pic>
      <p:sp>
        <p:nvSpPr>
          <p:cNvPr id="30" name="箭號: 向下 29">
            <a:extLst>
              <a:ext uri="{FF2B5EF4-FFF2-40B4-BE49-F238E27FC236}">
                <a16:creationId xmlns:a16="http://schemas.microsoft.com/office/drawing/2014/main" id="{2CA57794-873E-4129-ACA1-4F8FC1781EFD}"/>
              </a:ext>
            </a:extLst>
          </p:cNvPr>
          <p:cNvSpPr/>
          <p:nvPr/>
        </p:nvSpPr>
        <p:spPr>
          <a:xfrm rot="16200000">
            <a:off x="5692171" y="2345359"/>
            <a:ext cx="282274" cy="671748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1" name="文字方塊 30">
            <a:extLst>
              <a:ext uri="{FF2B5EF4-FFF2-40B4-BE49-F238E27FC236}">
                <a16:creationId xmlns:a16="http://schemas.microsoft.com/office/drawing/2014/main" id="{41831DB6-830F-44E6-A0DA-5D3D0BAA4998}"/>
              </a:ext>
            </a:extLst>
          </p:cNvPr>
          <p:cNvSpPr txBox="1"/>
          <p:nvPr/>
        </p:nvSpPr>
        <p:spPr>
          <a:xfrm>
            <a:off x="6169182" y="1636003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2800" b="1" dirty="0">
                <a:latin typeface="ほのか新アンティーク丸" panose="02000600000000000000" pitchFamily="50" charset="-128"/>
                <a:ea typeface="ほのか新アンティーク丸" panose="02000600000000000000" pitchFamily="50" charset="-128"/>
                <a:cs typeface="Times New Roman" panose="02020603050405020304" pitchFamily="18" charset="0"/>
              </a:rPr>
              <a:t>夾持狀態檢知</a:t>
            </a:r>
          </a:p>
        </p:txBody>
      </p:sp>
      <p:sp>
        <p:nvSpPr>
          <p:cNvPr id="34" name="箭號: 向下 33">
            <a:extLst>
              <a:ext uri="{FF2B5EF4-FFF2-40B4-BE49-F238E27FC236}">
                <a16:creationId xmlns:a16="http://schemas.microsoft.com/office/drawing/2014/main" id="{FE248F50-177D-43E4-9707-07ABA0FAB3A3}"/>
              </a:ext>
            </a:extLst>
          </p:cNvPr>
          <p:cNvSpPr/>
          <p:nvPr/>
        </p:nvSpPr>
        <p:spPr>
          <a:xfrm>
            <a:off x="7145236" y="3405705"/>
            <a:ext cx="282274" cy="498992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5" name="箭號: 向下 34">
            <a:extLst>
              <a:ext uri="{FF2B5EF4-FFF2-40B4-BE49-F238E27FC236}">
                <a16:creationId xmlns:a16="http://schemas.microsoft.com/office/drawing/2014/main" id="{25D4E99F-3606-43F5-99F6-A2D463AD2E07}"/>
              </a:ext>
            </a:extLst>
          </p:cNvPr>
          <p:cNvSpPr/>
          <p:nvPr/>
        </p:nvSpPr>
        <p:spPr>
          <a:xfrm rot="5400000">
            <a:off x="3115491" y="2345359"/>
            <a:ext cx="282274" cy="671748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6" name="文字方塊 35">
            <a:extLst>
              <a:ext uri="{FF2B5EF4-FFF2-40B4-BE49-F238E27FC236}">
                <a16:creationId xmlns:a16="http://schemas.microsoft.com/office/drawing/2014/main" id="{3813667A-5741-40C3-98BB-056E453DD1BC}"/>
              </a:ext>
            </a:extLst>
          </p:cNvPr>
          <p:cNvSpPr txBox="1"/>
          <p:nvPr/>
        </p:nvSpPr>
        <p:spPr>
          <a:xfrm>
            <a:off x="417896" y="1636003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2800" b="1" dirty="0">
                <a:latin typeface="ほのか新アンティーク丸" panose="02000600000000000000" pitchFamily="50" charset="-128"/>
                <a:ea typeface="ほのか新アンティーク丸" panose="02000600000000000000" pitchFamily="50" charset="-128"/>
                <a:cs typeface="Times New Roman" panose="02020603050405020304" pitchFamily="18" charset="0"/>
              </a:rPr>
              <a:t>輔助感測儀器</a:t>
            </a:r>
          </a:p>
        </p:txBody>
      </p:sp>
      <p:pic>
        <p:nvPicPr>
          <p:cNvPr id="37" name="圖片 36">
            <a:extLst>
              <a:ext uri="{FF2B5EF4-FFF2-40B4-BE49-F238E27FC236}">
                <a16:creationId xmlns:a16="http://schemas.microsoft.com/office/drawing/2014/main" id="{AB11CF11-9D48-49F9-BBA4-9B34FAA702C0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66" y="2241634"/>
            <a:ext cx="671748" cy="734695"/>
          </a:xfrm>
          <a:prstGeom prst="rect">
            <a:avLst/>
          </a:prstGeom>
        </p:spPr>
      </p:pic>
      <p:pic>
        <p:nvPicPr>
          <p:cNvPr id="14" name="圖片 13">
            <a:extLst>
              <a:ext uri="{FF2B5EF4-FFF2-40B4-BE49-F238E27FC236}">
                <a16:creationId xmlns:a16="http://schemas.microsoft.com/office/drawing/2014/main" id="{4F0471A4-3645-4438-B2A7-21EA7B06003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6905" y="2292743"/>
            <a:ext cx="830820" cy="840304"/>
          </a:xfrm>
          <a:prstGeom prst="rect">
            <a:avLst/>
          </a:prstGeom>
        </p:spPr>
      </p:pic>
      <p:sp>
        <p:nvSpPr>
          <p:cNvPr id="39" name="文字方塊 38">
            <a:extLst>
              <a:ext uri="{FF2B5EF4-FFF2-40B4-BE49-F238E27FC236}">
                <a16:creationId xmlns:a16="http://schemas.microsoft.com/office/drawing/2014/main" id="{3B520779-1F4B-49C5-9256-09A2E20EE9AF}"/>
              </a:ext>
            </a:extLst>
          </p:cNvPr>
          <p:cNvSpPr txBox="1"/>
          <p:nvPr/>
        </p:nvSpPr>
        <p:spPr>
          <a:xfrm>
            <a:off x="3307163" y="5907578"/>
            <a:ext cx="26757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2800" b="1" dirty="0">
                <a:solidFill>
                  <a:srgbClr val="FF0000"/>
                </a:solidFill>
                <a:latin typeface="ほのか新アンティーク丸" panose="02000600000000000000" pitchFamily="50" charset="-128"/>
                <a:ea typeface="ほのか新アンティーク丸" panose="02000600000000000000" pitchFamily="50" charset="-128"/>
                <a:cs typeface="Times New Roman" panose="02020603050405020304" pitchFamily="18" charset="0"/>
              </a:rPr>
              <a:t>三菱智能</a:t>
            </a:r>
            <a:r>
              <a:rPr lang="en-US" altLang="zh-TW" sz="2800" b="1" dirty="0">
                <a:solidFill>
                  <a:srgbClr val="FF0000"/>
                </a:solidFill>
                <a:latin typeface="ほのか新アンティーク丸" panose="02000600000000000000" pitchFamily="50" charset="-128"/>
                <a:ea typeface="ほのか新アンティーク丸" panose="02000600000000000000" pitchFamily="50" charset="-128"/>
                <a:cs typeface="Times New Roman" panose="02020603050405020304" pitchFamily="18" charset="0"/>
              </a:rPr>
              <a:t>APP !</a:t>
            </a:r>
            <a:endParaRPr lang="zh-TW" altLang="en-US" sz="2800" b="1" dirty="0">
              <a:solidFill>
                <a:srgbClr val="FF0000"/>
              </a:solidFill>
              <a:latin typeface="ほのか新アンティーク丸" panose="02000600000000000000" pitchFamily="50" charset="-128"/>
              <a:ea typeface="ほのか新アンティーク丸" panose="020006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40" name="箭號: 彎曲 39">
            <a:extLst>
              <a:ext uri="{FF2B5EF4-FFF2-40B4-BE49-F238E27FC236}">
                <a16:creationId xmlns:a16="http://schemas.microsoft.com/office/drawing/2014/main" id="{B839F79D-F277-47B1-9842-82FCCE75FFCB}"/>
              </a:ext>
            </a:extLst>
          </p:cNvPr>
          <p:cNvSpPr/>
          <p:nvPr/>
        </p:nvSpPr>
        <p:spPr>
          <a:xfrm rot="10800000">
            <a:off x="6373069" y="5474670"/>
            <a:ext cx="1054441" cy="715048"/>
          </a:xfrm>
          <a:prstGeom prst="bentArrow">
            <a:avLst>
              <a:gd name="adj1" fmla="val 13179"/>
              <a:gd name="adj2" fmla="val 19090"/>
              <a:gd name="adj3" fmla="val 25000"/>
              <a:gd name="adj4" fmla="val 43750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42" name="箭號: 彎曲 41">
            <a:extLst>
              <a:ext uri="{FF2B5EF4-FFF2-40B4-BE49-F238E27FC236}">
                <a16:creationId xmlns:a16="http://schemas.microsoft.com/office/drawing/2014/main" id="{E23F8A8B-AC17-41C3-8626-D9B4D69FACDD}"/>
              </a:ext>
            </a:extLst>
          </p:cNvPr>
          <p:cNvSpPr/>
          <p:nvPr/>
        </p:nvSpPr>
        <p:spPr>
          <a:xfrm rot="10800000" flipH="1">
            <a:off x="1529666" y="5550054"/>
            <a:ext cx="1032506" cy="715048"/>
          </a:xfrm>
          <a:prstGeom prst="bentArrow">
            <a:avLst>
              <a:gd name="adj1" fmla="val 13179"/>
              <a:gd name="adj2" fmla="val 19090"/>
              <a:gd name="adj3" fmla="val 25000"/>
              <a:gd name="adj4" fmla="val 43750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43" name="箭號: 向下 42">
            <a:extLst>
              <a:ext uri="{FF2B5EF4-FFF2-40B4-BE49-F238E27FC236}">
                <a16:creationId xmlns:a16="http://schemas.microsoft.com/office/drawing/2014/main" id="{2F86E4D2-5137-48B4-B491-EC8A313AB3FF}"/>
              </a:ext>
            </a:extLst>
          </p:cNvPr>
          <p:cNvSpPr/>
          <p:nvPr/>
        </p:nvSpPr>
        <p:spPr>
          <a:xfrm>
            <a:off x="1357318" y="3355646"/>
            <a:ext cx="282274" cy="498992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4" name="文字方塊 43">
            <a:extLst>
              <a:ext uri="{FF2B5EF4-FFF2-40B4-BE49-F238E27FC236}">
                <a16:creationId xmlns:a16="http://schemas.microsoft.com/office/drawing/2014/main" id="{9CCED99A-5CAD-40A7-A756-0259EEBF4E44}"/>
              </a:ext>
            </a:extLst>
          </p:cNvPr>
          <p:cNvSpPr txBox="1"/>
          <p:nvPr/>
        </p:nvSpPr>
        <p:spPr>
          <a:xfrm>
            <a:off x="0" y="4045053"/>
            <a:ext cx="298368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切削振動、切削溫度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5" name="文字方塊 44">
            <a:extLst>
              <a:ext uri="{FF2B5EF4-FFF2-40B4-BE49-F238E27FC236}">
                <a16:creationId xmlns:a16="http://schemas.microsoft.com/office/drawing/2014/main" id="{3C4A12C7-3D2F-422B-A024-44A73A7FD63D}"/>
              </a:ext>
            </a:extLst>
          </p:cNvPr>
          <p:cNvSpPr txBox="1"/>
          <p:nvPr/>
        </p:nvSpPr>
        <p:spPr>
          <a:xfrm>
            <a:off x="537071" y="4471810"/>
            <a:ext cx="20251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1800" b="1" dirty="0">
                <a:solidFill>
                  <a:srgbClr val="00B050"/>
                </a:solidFill>
                <a:latin typeface="ほのか新アンティーク丸" panose="02000600000000000000" pitchFamily="50" charset="-128"/>
                <a:ea typeface="ほのか新アンティーク丸" panose="02000600000000000000" pitchFamily="50" charset="-128"/>
                <a:cs typeface="Times New Roman" panose="02020603050405020304" pitchFamily="18" charset="0"/>
              </a:rPr>
              <a:t>刀具</a:t>
            </a:r>
            <a:r>
              <a:rPr lang="zh-TW" altLang="en-US" b="1" dirty="0">
                <a:solidFill>
                  <a:srgbClr val="00B050"/>
                </a:solidFill>
                <a:latin typeface="ほのか新アンティーク丸" panose="02000600000000000000" pitchFamily="50" charset="-128"/>
                <a:ea typeface="ほのか新アンティーク丸" panose="02000600000000000000" pitchFamily="50" charset="-128"/>
                <a:cs typeface="Times New Roman" panose="02020603050405020304" pitchFamily="18" charset="0"/>
              </a:rPr>
              <a:t>磨耗評估輔助</a:t>
            </a:r>
            <a:endParaRPr lang="zh-TW" altLang="en-US" dirty="0"/>
          </a:p>
        </p:txBody>
      </p:sp>
      <p:sp>
        <p:nvSpPr>
          <p:cNvPr id="47" name="文字方塊 46">
            <a:extLst>
              <a:ext uri="{FF2B5EF4-FFF2-40B4-BE49-F238E27FC236}">
                <a16:creationId xmlns:a16="http://schemas.microsoft.com/office/drawing/2014/main" id="{023DF736-A1EB-4838-9258-807CD1268053}"/>
              </a:ext>
            </a:extLst>
          </p:cNvPr>
          <p:cNvSpPr txBox="1"/>
          <p:nvPr/>
        </p:nvSpPr>
        <p:spPr>
          <a:xfrm>
            <a:off x="5982895" y="4514112"/>
            <a:ext cx="2723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b="1" dirty="0">
                <a:solidFill>
                  <a:srgbClr val="00B050"/>
                </a:solidFill>
                <a:latin typeface="ほのか新アンティーク丸" panose="02000600000000000000" pitchFamily="50" charset="-128"/>
                <a:ea typeface="ほのか新アンティーク丸" panose="02000600000000000000" pitchFamily="50" charset="-128"/>
                <a:cs typeface="Times New Roman" panose="02020603050405020304" pitchFamily="18" charset="0"/>
              </a:rPr>
              <a:t>不停機方式檢知刀具狀態</a:t>
            </a:r>
          </a:p>
        </p:txBody>
      </p:sp>
      <p:sp>
        <p:nvSpPr>
          <p:cNvPr id="49" name="文字方塊 48">
            <a:extLst>
              <a:ext uri="{FF2B5EF4-FFF2-40B4-BE49-F238E27FC236}">
                <a16:creationId xmlns:a16="http://schemas.microsoft.com/office/drawing/2014/main" id="{497C8A01-1261-4E98-A319-0B3068D65E2A}"/>
              </a:ext>
            </a:extLst>
          </p:cNvPr>
          <p:cNvSpPr txBox="1"/>
          <p:nvPr/>
        </p:nvSpPr>
        <p:spPr>
          <a:xfrm>
            <a:off x="6438486" y="4883444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b="1" dirty="0">
                <a:solidFill>
                  <a:srgbClr val="FF0000"/>
                </a:solidFill>
                <a:latin typeface="ほのか新アンティーク丸" panose="02000600000000000000" pitchFamily="50" charset="-128"/>
                <a:ea typeface="ほのか新アンティーク丸" panose="02000600000000000000" pitchFamily="50" charset="-128"/>
                <a:cs typeface="Times New Roman" panose="02020603050405020304" pitchFamily="18" charset="0"/>
              </a:rPr>
              <a:t>降低產品不良率</a:t>
            </a:r>
          </a:p>
        </p:txBody>
      </p:sp>
      <p:sp>
        <p:nvSpPr>
          <p:cNvPr id="50" name="文字方塊 49">
            <a:extLst>
              <a:ext uri="{FF2B5EF4-FFF2-40B4-BE49-F238E27FC236}">
                <a16:creationId xmlns:a16="http://schemas.microsoft.com/office/drawing/2014/main" id="{FE9311AB-E527-477E-8398-CB92A82076F7}"/>
              </a:ext>
            </a:extLst>
          </p:cNvPr>
          <p:cNvSpPr txBox="1"/>
          <p:nvPr/>
        </p:nvSpPr>
        <p:spPr>
          <a:xfrm>
            <a:off x="905022" y="4866395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b="1" dirty="0">
                <a:solidFill>
                  <a:srgbClr val="FF0000"/>
                </a:solidFill>
                <a:latin typeface="ほのか新アンティーク丸" panose="02000600000000000000" pitchFamily="50" charset="-128"/>
                <a:ea typeface="ほのか新アンティーク丸" panose="02000600000000000000" pitchFamily="50" charset="-128"/>
                <a:cs typeface="Times New Roman" panose="02020603050405020304" pitchFamily="18" charset="0"/>
              </a:rPr>
              <a:t>預測性維護</a:t>
            </a:r>
          </a:p>
        </p:txBody>
      </p:sp>
      <p:pic>
        <p:nvPicPr>
          <p:cNvPr id="25" name="圖片 24">
            <a:extLst>
              <a:ext uri="{FF2B5EF4-FFF2-40B4-BE49-F238E27FC236}">
                <a16:creationId xmlns:a16="http://schemas.microsoft.com/office/drawing/2014/main" id="{10398B30-4733-4757-A59F-3825732037E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5211" y="201871"/>
            <a:ext cx="3525971" cy="53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786855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0" grpId="0" animBg="1"/>
      <p:bldP spid="31" grpId="0"/>
      <p:bldP spid="34" grpId="0" animBg="1"/>
      <p:bldP spid="35" grpId="0" animBg="1"/>
      <p:bldP spid="36" grpId="0"/>
      <p:bldP spid="39" grpId="0"/>
      <p:bldP spid="40" grpId="0" animBg="1"/>
      <p:bldP spid="42" grpId="0" animBg="1"/>
      <p:bldP spid="43" grpId="0" animBg="1"/>
      <p:bldP spid="44" grpId="0"/>
      <p:bldP spid="45" grpId="0"/>
      <p:bldP spid="47" grpId="0"/>
      <p:bldP spid="49" grpId="0"/>
      <p:bldP spid="5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圖片 51">
            <a:extLst>
              <a:ext uri="{FF2B5EF4-FFF2-40B4-BE49-F238E27FC236}">
                <a16:creationId xmlns:a16="http://schemas.microsoft.com/office/drawing/2014/main" id="{4C1B458B-7CCA-4E57-9D1A-117F43999F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7962" y="2401480"/>
            <a:ext cx="4505704" cy="3200023"/>
          </a:xfrm>
          <a:prstGeom prst="rect">
            <a:avLst/>
          </a:prstGeom>
        </p:spPr>
      </p:pic>
      <p:pic>
        <p:nvPicPr>
          <p:cNvPr id="50" name="圖片 49">
            <a:extLst>
              <a:ext uri="{FF2B5EF4-FFF2-40B4-BE49-F238E27FC236}">
                <a16:creationId xmlns:a16="http://schemas.microsoft.com/office/drawing/2014/main" id="{EFBA9D56-E5F5-4E82-9AF2-74B90FEFD7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28" y="2404375"/>
            <a:ext cx="4555258" cy="3216789"/>
          </a:xfrm>
          <a:prstGeom prst="rect">
            <a:avLst/>
          </a:prstGeom>
        </p:spPr>
      </p:pic>
      <p:sp>
        <p:nvSpPr>
          <p:cNvPr id="4" name="矩形: 圓角 3">
            <a:extLst>
              <a:ext uri="{FF2B5EF4-FFF2-40B4-BE49-F238E27FC236}">
                <a16:creationId xmlns:a16="http://schemas.microsoft.com/office/drawing/2014/main" id="{F64EA9B9-C3C7-421D-B57A-28F60EF3A310}"/>
              </a:ext>
            </a:extLst>
          </p:cNvPr>
          <p:cNvSpPr/>
          <p:nvPr/>
        </p:nvSpPr>
        <p:spPr>
          <a:xfrm>
            <a:off x="320242" y="964233"/>
            <a:ext cx="2502858" cy="488273"/>
          </a:xfrm>
          <a:prstGeom prst="roundRect">
            <a:avLst/>
          </a:prstGeom>
          <a:solidFill>
            <a:srgbClr val="E6001A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思源黑体" panose="020B0500000000000000" pitchFamily="34" charset="-122"/>
              </a:rPr>
              <a:t>軟體功能介紹</a:t>
            </a:r>
            <a:endParaRPr lang="zh-CN" altLang="en-US" sz="28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思源黑体" panose="020B0500000000000000" pitchFamily="34" charset="-122"/>
            </a:endParaRPr>
          </a:p>
        </p:txBody>
      </p: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A77D3CE9-D7E5-45CA-B27F-1EA479205C33}"/>
              </a:ext>
            </a:extLst>
          </p:cNvPr>
          <p:cNvSpPr txBox="1"/>
          <p:nvPr/>
        </p:nvSpPr>
        <p:spPr>
          <a:xfrm>
            <a:off x="1024422" y="6110933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刀具狀態顯示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預警刀具位移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24" name="直線接點 23">
            <a:extLst>
              <a:ext uri="{FF2B5EF4-FFF2-40B4-BE49-F238E27FC236}">
                <a16:creationId xmlns:a16="http://schemas.microsoft.com/office/drawing/2014/main" id="{5983D14D-39C7-4B0B-92F9-C951C9E42C33}"/>
              </a:ext>
            </a:extLst>
          </p:cNvPr>
          <p:cNvCxnSpPr>
            <a:cxnSpLocks/>
          </p:cNvCxnSpPr>
          <p:nvPr/>
        </p:nvCxnSpPr>
        <p:spPr>
          <a:xfrm flipH="1" flipV="1">
            <a:off x="920008" y="2292130"/>
            <a:ext cx="1" cy="59135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接點 24">
            <a:extLst>
              <a:ext uri="{FF2B5EF4-FFF2-40B4-BE49-F238E27FC236}">
                <a16:creationId xmlns:a16="http://schemas.microsoft.com/office/drawing/2014/main" id="{88491A44-F24E-48B1-BF88-EC518BFA9434}"/>
              </a:ext>
            </a:extLst>
          </p:cNvPr>
          <p:cNvCxnSpPr>
            <a:cxnSpLocks/>
          </p:cNvCxnSpPr>
          <p:nvPr/>
        </p:nvCxnSpPr>
        <p:spPr>
          <a:xfrm flipV="1">
            <a:off x="1711598" y="5621164"/>
            <a:ext cx="1" cy="46123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>
            <a:extLst>
              <a:ext uri="{FF2B5EF4-FFF2-40B4-BE49-F238E27FC236}">
                <a16:creationId xmlns:a16="http://schemas.microsoft.com/office/drawing/2014/main" id="{F06DB93A-6FAE-429F-B039-7F71916996F8}"/>
              </a:ext>
            </a:extLst>
          </p:cNvPr>
          <p:cNvSpPr/>
          <p:nvPr/>
        </p:nvSpPr>
        <p:spPr>
          <a:xfrm>
            <a:off x="79901" y="4465468"/>
            <a:ext cx="3018400" cy="112715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" name="文字方塊 26">
            <a:extLst>
              <a:ext uri="{FF2B5EF4-FFF2-40B4-BE49-F238E27FC236}">
                <a16:creationId xmlns:a16="http://schemas.microsoft.com/office/drawing/2014/main" id="{1FF69ABF-E0EE-49D4-B484-6B473ACE257C}"/>
              </a:ext>
            </a:extLst>
          </p:cNvPr>
          <p:cNvSpPr txBox="1"/>
          <p:nvPr/>
        </p:nvSpPr>
        <p:spPr>
          <a:xfrm>
            <a:off x="1220367" y="1481045"/>
            <a:ext cx="15696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常駐介面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機台參數顯示</a:t>
            </a:r>
          </a:p>
          <a:p>
            <a:pPr algn="ctr"/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29" name="直線接點 28">
            <a:extLst>
              <a:ext uri="{FF2B5EF4-FFF2-40B4-BE49-F238E27FC236}">
                <a16:creationId xmlns:a16="http://schemas.microsoft.com/office/drawing/2014/main" id="{2C82DBAA-2D80-4D36-94B2-8977D7457D2A}"/>
              </a:ext>
            </a:extLst>
          </p:cNvPr>
          <p:cNvCxnSpPr>
            <a:cxnSpLocks/>
          </p:cNvCxnSpPr>
          <p:nvPr/>
        </p:nvCxnSpPr>
        <p:spPr>
          <a:xfrm>
            <a:off x="933752" y="2274384"/>
            <a:ext cx="260442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>
            <a:extLst>
              <a:ext uri="{FF2B5EF4-FFF2-40B4-BE49-F238E27FC236}">
                <a16:creationId xmlns:a16="http://schemas.microsoft.com/office/drawing/2014/main" id="{D8A818D2-C3CE-40BC-9E43-E42029147A1D}"/>
              </a:ext>
            </a:extLst>
          </p:cNvPr>
          <p:cNvCxnSpPr>
            <a:cxnSpLocks/>
          </p:cNvCxnSpPr>
          <p:nvPr/>
        </p:nvCxnSpPr>
        <p:spPr>
          <a:xfrm flipH="1" flipV="1">
            <a:off x="3538179" y="2294845"/>
            <a:ext cx="1" cy="59135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接點 32">
            <a:extLst>
              <a:ext uri="{FF2B5EF4-FFF2-40B4-BE49-F238E27FC236}">
                <a16:creationId xmlns:a16="http://schemas.microsoft.com/office/drawing/2014/main" id="{044C7223-EADF-41C3-AFF1-785CAEC22C28}"/>
              </a:ext>
            </a:extLst>
          </p:cNvPr>
          <p:cNvCxnSpPr>
            <a:cxnSpLocks/>
          </p:cNvCxnSpPr>
          <p:nvPr/>
        </p:nvCxnSpPr>
        <p:spPr>
          <a:xfrm flipV="1">
            <a:off x="2097258" y="2072173"/>
            <a:ext cx="1" cy="21995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接點 34">
            <a:extLst>
              <a:ext uri="{FF2B5EF4-FFF2-40B4-BE49-F238E27FC236}">
                <a16:creationId xmlns:a16="http://schemas.microsoft.com/office/drawing/2014/main" id="{A80DA09D-5FA0-4177-BB74-93BF4377BE35}"/>
              </a:ext>
            </a:extLst>
          </p:cNvPr>
          <p:cNvCxnSpPr>
            <a:cxnSpLocks/>
          </p:cNvCxnSpPr>
          <p:nvPr/>
        </p:nvCxnSpPr>
        <p:spPr>
          <a:xfrm flipV="1">
            <a:off x="6057105" y="5523305"/>
            <a:ext cx="1" cy="46123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文字方塊 35">
            <a:extLst>
              <a:ext uri="{FF2B5EF4-FFF2-40B4-BE49-F238E27FC236}">
                <a16:creationId xmlns:a16="http://schemas.microsoft.com/office/drawing/2014/main" id="{848E64DF-B701-4BDF-AC66-F29A7E7BF2D1}"/>
              </a:ext>
            </a:extLst>
          </p:cNvPr>
          <p:cNvSpPr txBox="1"/>
          <p:nvPr/>
        </p:nvSpPr>
        <p:spPr>
          <a:xfrm>
            <a:off x="4926026" y="6082394"/>
            <a:ext cx="22621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夾持扭矩、切削溫度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可視化圖表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37" name="直線接點 36">
            <a:extLst>
              <a:ext uri="{FF2B5EF4-FFF2-40B4-BE49-F238E27FC236}">
                <a16:creationId xmlns:a16="http://schemas.microsoft.com/office/drawing/2014/main" id="{F17695E0-AF84-49DF-ACF2-C41E502E957A}"/>
              </a:ext>
            </a:extLst>
          </p:cNvPr>
          <p:cNvCxnSpPr>
            <a:cxnSpLocks/>
          </p:cNvCxnSpPr>
          <p:nvPr/>
        </p:nvCxnSpPr>
        <p:spPr>
          <a:xfrm flipV="1">
            <a:off x="5960524" y="2182151"/>
            <a:ext cx="0" cy="62561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文字方塊 39">
            <a:extLst>
              <a:ext uri="{FF2B5EF4-FFF2-40B4-BE49-F238E27FC236}">
                <a16:creationId xmlns:a16="http://schemas.microsoft.com/office/drawing/2014/main" id="{D922A278-6302-4935-8D7E-68CF120DF6B5}"/>
              </a:ext>
            </a:extLst>
          </p:cNvPr>
          <p:cNvSpPr txBox="1"/>
          <p:nvPr/>
        </p:nvSpPr>
        <p:spPr>
          <a:xfrm>
            <a:off x="4793942" y="1595761"/>
            <a:ext cx="206347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連線設備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數據儲存介面</a:t>
            </a:r>
          </a:p>
        </p:txBody>
      </p:sp>
      <p:sp>
        <p:nvSpPr>
          <p:cNvPr id="41" name="文字方塊 40">
            <a:extLst>
              <a:ext uri="{FF2B5EF4-FFF2-40B4-BE49-F238E27FC236}">
                <a16:creationId xmlns:a16="http://schemas.microsoft.com/office/drawing/2014/main" id="{F28CC27D-EA82-442A-B4DD-1B933A608AA2}"/>
              </a:ext>
            </a:extLst>
          </p:cNvPr>
          <p:cNvSpPr txBox="1"/>
          <p:nvPr/>
        </p:nvSpPr>
        <p:spPr>
          <a:xfrm>
            <a:off x="7135743" y="1558714"/>
            <a:ext cx="195383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磨耗區間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輔助判斷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42" name="直線接點 41">
            <a:extLst>
              <a:ext uri="{FF2B5EF4-FFF2-40B4-BE49-F238E27FC236}">
                <a16:creationId xmlns:a16="http://schemas.microsoft.com/office/drawing/2014/main" id="{14596D71-6BBE-464E-B663-47259B945C09}"/>
              </a:ext>
            </a:extLst>
          </p:cNvPr>
          <p:cNvCxnSpPr>
            <a:cxnSpLocks/>
          </p:cNvCxnSpPr>
          <p:nvPr/>
        </p:nvCxnSpPr>
        <p:spPr>
          <a:xfrm flipV="1">
            <a:off x="8208054" y="2242092"/>
            <a:ext cx="0" cy="66033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圖片 18">
            <a:extLst>
              <a:ext uri="{FF2B5EF4-FFF2-40B4-BE49-F238E27FC236}">
                <a16:creationId xmlns:a16="http://schemas.microsoft.com/office/drawing/2014/main" id="{2C17B9E7-2291-4DA5-9B37-1B0E01CE51A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757" y="228504"/>
            <a:ext cx="3525971" cy="53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828985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5" grpId="0" animBg="1"/>
      <p:bldP spid="27" grpId="0"/>
      <p:bldP spid="36" grpId="0"/>
      <p:bldP spid="40" grpId="0"/>
      <p:bldP spid="4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圖片 20">
            <a:extLst>
              <a:ext uri="{FF2B5EF4-FFF2-40B4-BE49-F238E27FC236}">
                <a16:creationId xmlns:a16="http://schemas.microsoft.com/office/drawing/2014/main" id="{965F72D5-B92F-4C5D-AA5C-E64C41F62B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596" y="2821757"/>
            <a:ext cx="645799" cy="742669"/>
          </a:xfrm>
          <a:prstGeom prst="rect">
            <a:avLst/>
          </a:prstGeom>
        </p:spPr>
      </p:pic>
      <p:pic>
        <p:nvPicPr>
          <p:cNvPr id="32" name="圖片 31">
            <a:extLst>
              <a:ext uri="{FF2B5EF4-FFF2-40B4-BE49-F238E27FC236}">
                <a16:creationId xmlns:a16="http://schemas.microsoft.com/office/drawing/2014/main" id="{4F953FAC-8A36-44FB-BD8C-A6D9FAA3AA3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0461" y="2718544"/>
            <a:ext cx="955553" cy="949097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DD9CACE8-1283-43F2-A7EE-F304F6667F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7473" y="2238423"/>
            <a:ext cx="2434577" cy="2064371"/>
          </a:xfrm>
          <a:prstGeom prst="rect">
            <a:avLst/>
          </a:prstGeom>
        </p:spPr>
      </p:pic>
      <p:sp>
        <p:nvSpPr>
          <p:cNvPr id="4" name="矩形: 圓角 3">
            <a:extLst>
              <a:ext uri="{FF2B5EF4-FFF2-40B4-BE49-F238E27FC236}">
                <a16:creationId xmlns:a16="http://schemas.microsoft.com/office/drawing/2014/main" id="{F64EA9B9-C3C7-421D-B57A-28F60EF3A310}"/>
              </a:ext>
            </a:extLst>
          </p:cNvPr>
          <p:cNvSpPr/>
          <p:nvPr/>
        </p:nvSpPr>
        <p:spPr>
          <a:xfrm>
            <a:off x="426127" y="1038686"/>
            <a:ext cx="1713391" cy="488273"/>
          </a:xfrm>
          <a:prstGeom prst="roundRect">
            <a:avLst/>
          </a:prstGeom>
          <a:solidFill>
            <a:srgbClr val="E6001A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思源黑体" panose="020B0500000000000000" pitchFamily="34" charset="-122"/>
              </a:rPr>
              <a:t>系統架構</a:t>
            </a:r>
            <a:endParaRPr lang="zh-CN" altLang="en-US" sz="28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思源黑体" panose="020B0500000000000000" pitchFamily="34" charset="-122"/>
            </a:endParaRPr>
          </a:p>
        </p:txBody>
      </p:sp>
      <p:grpSp>
        <p:nvGrpSpPr>
          <p:cNvPr id="13" name="群組 12">
            <a:extLst>
              <a:ext uri="{FF2B5EF4-FFF2-40B4-BE49-F238E27FC236}">
                <a16:creationId xmlns:a16="http://schemas.microsoft.com/office/drawing/2014/main" id="{21B62CD1-58A5-4D5B-8BCE-C95A97F92A72}"/>
              </a:ext>
            </a:extLst>
          </p:cNvPr>
          <p:cNvGrpSpPr/>
          <p:nvPr/>
        </p:nvGrpSpPr>
        <p:grpSpPr>
          <a:xfrm>
            <a:off x="6465631" y="4601748"/>
            <a:ext cx="2076389" cy="2161761"/>
            <a:chOff x="5188489" y="2130687"/>
            <a:chExt cx="3324225" cy="3590925"/>
          </a:xfrm>
        </p:grpSpPr>
        <p:pic>
          <p:nvPicPr>
            <p:cNvPr id="14" name="圖片 13">
              <a:extLst>
                <a:ext uri="{FF2B5EF4-FFF2-40B4-BE49-F238E27FC236}">
                  <a16:creationId xmlns:a16="http://schemas.microsoft.com/office/drawing/2014/main" id="{19B63314-DAFC-49E0-A4E9-3B6734369AE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188489" y="2130687"/>
              <a:ext cx="3324225" cy="3590925"/>
            </a:xfrm>
            <a:prstGeom prst="rect">
              <a:avLst/>
            </a:prstGeom>
          </p:spPr>
        </p:pic>
        <p:cxnSp>
          <p:nvCxnSpPr>
            <p:cNvPr id="15" name="直線單箭頭接點 14">
              <a:extLst>
                <a:ext uri="{FF2B5EF4-FFF2-40B4-BE49-F238E27FC236}">
                  <a16:creationId xmlns:a16="http://schemas.microsoft.com/office/drawing/2014/main" id="{DD0590F6-65AB-4720-9053-6BD12FB75C3A}"/>
                </a:ext>
              </a:extLst>
            </p:cNvPr>
            <p:cNvCxnSpPr/>
            <p:nvPr/>
          </p:nvCxnSpPr>
          <p:spPr>
            <a:xfrm>
              <a:off x="6880195" y="2503507"/>
              <a:ext cx="0" cy="585926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單箭頭接點 15">
              <a:extLst>
                <a:ext uri="{FF2B5EF4-FFF2-40B4-BE49-F238E27FC236}">
                  <a16:creationId xmlns:a16="http://schemas.microsoft.com/office/drawing/2014/main" id="{90471088-8278-45D4-A54D-37D2FF85E5F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915705" y="4804299"/>
              <a:ext cx="0" cy="557814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單箭頭接點 16">
              <a:extLst>
                <a:ext uri="{FF2B5EF4-FFF2-40B4-BE49-F238E27FC236}">
                  <a16:creationId xmlns:a16="http://schemas.microsoft.com/office/drawing/2014/main" id="{B055E062-B4B8-4079-B52D-ECED84B0DA2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636276" y="3137837"/>
              <a:ext cx="486791" cy="320015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單箭頭接點 17">
              <a:extLst>
                <a:ext uri="{FF2B5EF4-FFF2-40B4-BE49-F238E27FC236}">
                  <a16:creationId xmlns:a16="http://schemas.microsoft.com/office/drawing/2014/main" id="{44D14539-E20D-4931-BC09-C173942C250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627399" y="4380895"/>
              <a:ext cx="504546" cy="333147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單箭頭接點 18">
              <a:extLst>
                <a:ext uri="{FF2B5EF4-FFF2-40B4-BE49-F238E27FC236}">
                  <a16:creationId xmlns:a16="http://schemas.microsoft.com/office/drawing/2014/main" id="{1B6F94CE-EFF9-4D59-80B6-489185E56B0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37319" y="4446620"/>
              <a:ext cx="458681" cy="333147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單箭頭接點 19">
              <a:extLst>
                <a:ext uri="{FF2B5EF4-FFF2-40B4-BE49-F238E27FC236}">
                  <a16:creationId xmlns:a16="http://schemas.microsoft.com/office/drawing/2014/main" id="{95758B8A-FD83-4F62-B948-E91175D0E886}"/>
                </a:ext>
              </a:extLst>
            </p:cNvPr>
            <p:cNvCxnSpPr>
              <a:cxnSpLocks/>
            </p:cNvCxnSpPr>
            <p:nvPr/>
          </p:nvCxnSpPr>
          <p:spPr>
            <a:xfrm>
              <a:off x="5548544" y="3123878"/>
              <a:ext cx="547456" cy="354679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FED74685-2E0A-496C-8F5F-A6A8457387DA}"/>
              </a:ext>
            </a:extLst>
          </p:cNvPr>
          <p:cNvSpPr txBox="1"/>
          <p:nvPr/>
        </p:nvSpPr>
        <p:spPr>
          <a:xfrm>
            <a:off x="1015743" y="5379558"/>
            <a:ext cx="294499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n"/>
            </a:pPr>
            <a:r>
              <a:rPr lang="zh-TW" altLang="en-US" sz="2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力量轉換位移原理：</a:t>
            </a:r>
            <a:endParaRPr lang="en-US" altLang="zh-TW" sz="20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字方塊 23">
                <a:extLst>
                  <a:ext uri="{FF2B5EF4-FFF2-40B4-BE49-F238E27FC236}">
                    <a16:creationId xmlns:a16="http://schemas.microsoft.com/office/drawing/2014/main" id="{C8BC7AB7-45F9-4274-B232-84DA1F11AFCB}"/>
                  </a:ext>
                </a:extLst>
              </p:cNvPr>
              <p:cNvSpPr txBox="1"/>
              <p:nvPr/>
            </p:nvSpPr>
            <p:spPr>
              <a:xfrm>
                <a:off x="3477347" y="5223212"/>
                <a:ext cx="2871418" cy="6127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sub>
                      </m:sSub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num>
                        <m:den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den>
                      </m:f>
                      <m:r>
                        <a:rPr lang="en-US" altLang="zh-TW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zh-TW" altLang="en-US" i="1" dirty="0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TW" altLang="en-US" i="1" dirty="0">
                              <a:latin typeface="Cambria Math" panose="02040503050406030204" pitchFamily="18" charset="0"/>
                            </a:rPr>
                            <m:t>𝜖</m:t>
                          </m:r>
                          <m:r>
                            <a:rPr lang="zh-TW" altLang="en-US" i="0" dirty="0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zh-TW" altLang="en-US" i="1" dirty="0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zh-TW" altLang="en-US" i="0" dirty="0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zh-TW" altLang="en-US" i="1" dirty="0">
                              <a:latin typeface="Cambria Math" panose="02040503050406030204" pitchFamily="18" charset="0"/>
                            </a:rPr>
                            <m:t>𝐴</m:t>
                          </m:r>
                        </m:num>
                        <m:den>
                          <m:r>
                            <a:rPr lang="zh-TW" altLang="en-US" i="1" dirty="0">
                              <a:latin typeface="Cambria Math" panose="02040503050406030204" pitchFamily="18" charset="0"/>
                            </a:rPr>
                            <m:t>𝑘</m:t>
                          </m:r>
                        </m:den>
                      </m:f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4" name="文字方塊 23">
                <a:extLst>
                  <a:ext uri="{FF2B5EF4-FFF2-40B4-BE49-F238E27FC236}">
                    <a16:creationId xmlns:a16="http://schemas.microsoft.com/office/drawing/2014/main" id="{C8BC7AB7-45F9-4274-B232-84DA1F11AF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7347" y="5223212"/>
                <a:ext cx="2871418" cy="6127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字方塊 24">
                <a:extLst>
                  <a:ext uri="{FF2B5EF4-FFF2-40B4-BE49-F238E27FC236}">
                    <a16:creationId xmlns:a16="http://schemas.microsoft.com/office/drawing/2014/main" id="{49B8D8CC-A56F-4D48-AEFC-0B9B51CBDF96}"/>
                  </a:ext>
                </a:extLst>
              </p:cNvPr>
              <p:cNvSpPr txBox="1"/>
              <p:nvPr/>
            </p:nvSpPr>
            <p:spPr>
              <a:xfrm>
                <a:off x="1292871" y="6093609"/>
                <a:ext cx="486019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altLang="zh-TW" sz="16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:</a:t>
                </a:r>
                <a:r>
                  <a:rPr lang="zh-TW" altLang="en-US" sz="16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刀把夾持扭矩</a:t>
                </a:r>
                <a:r>
                  <a:rPr lang="en-US" altLang="zh-TW" sz="16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(Nm)</a:t>
                </a:r>
                <a:r>
                  <a:rPr lang="zh-TW" altLang="en-US" sz="16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</a:t>
                </a:r>
                <a14:m>
                  <m:oMath xmlns:m="http://schemas.openxmlformats.org/officeDocument/2006/math">
                    <m:r>
                      <a:rPr lang="zh-TW" altLang="en-US" sz="1600" b="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zh-TW" altLang="en-US" sz="1600" i="1" dirty="0">
                        <a:latin typeface="Cambria Math" panose="02040503050406030204" pitchFamily="18" charset="0"/>
                      </a:rPr>
                      <m:t>    </m:t>
                    </m:r>
                    <m:r>
                      <a:rPr lang="en-US" altLang="zh-TW" sz="16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zh-TW" sz="16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:</a:t>
                </a:r>
                <a:r>
                  <a:rPr lang="zh-TW" altLang="en-US" sz="16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剛性係數</a:t>
                </a:r>
                <a:r>
                  <a:rPr lang="en-US" altLang="zh-TW" sz="16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(N/mm)</a:t>
                </a:r>
              </a:p>
              <a:p>
                <a14:m>
                  <m:oMath xmlns:m="http://schemas.openxmlformats.org/officeDocument/2006/math">
                    <m:r>
                      <a:rPr lang="zh-TW" altLang="en-US" sz="1600" i="1" dirty="0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altLang="zh-TW" sz="1600" b="0" i="0" dirty="0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zh-TW" altLang="en-US" sz="16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zh-TW" altLang="en-US" sz="1600" i="1" dirty="0">
                        <a:latin typeface="Cambria Math" panose="02040503050406030204" pitchFamily="18" charset="0"/>
                      </a:rPr>
                      <m:t>應變規測</m:t>
                    </m:r>
                  </m:oMath>
                </a14:m>
                <a:r>
                  <a:rPr lang="zh-TW" altLang="en-US" sz="16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得應變           </a:t>
                </a:r>
                <a:r>
                  <a:rPr lang="en-US" altLang="zh-TW" sz="1600" i="1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A</a:t>
                </a:r>
                <a:r>
                  <a:rPr lang="en-US" altLang="zh-TW" sz="16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:</a:t>
                </a:r>
                <a:r>
                  <a:rPr lang="zh-TW" altLang="en-US" sz="16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</a:t>
                </a:r>
                <a:r>
                  <a:rPr lang="zh-TW" altLang="en-US" sz="1600" dirty="0">
                    <a:latin typeface="微軟正黑體 Light" panose="020B0304030504040204" pitchFamily="34" charset="-120"/>
                    <a:ea typeface="微軟正黑體 Light" panose="020B0304030504040204" pitchFamily="34" charset="-120"/>
                  </a:rPr>
                  <a:t>截面積</a:t>
                </a:r>
              </a:p>
            </p:txBody>
          </p:sp>
        </mc:Choice>
        <mc:Fallback xmlns="">
          <p:sp>
            <p:nvSpPr>
              <p:cNvPr id="25" name="文字方塊 24">
                <a:extLst>
                  <a:ext uri="{FF2B5EF4-FFF2-40B4-BE49-F238E27FC236}">
                    <a16:creationId xmlns:a16="http://schemas.microsoft.com/office/drawing/2014/main" id="{49B8D8CC-A56F-4D48-AEFC-0B9B51CBDF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2871" y="6093609"/>
                <a:ext cx="4860190" cy="584775"/>
              </a:xfrm>
              <a:prstGeom prst="rect">
                <a:avLst/>
              </a:prstGeom>
              <a:blipFill>
                <a:blip r:embed="rId7"/>
                <a:stretch>
                  <a:fillRect t="-4167" b="-1145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Group 119">
            <a:extLst>
              <a:ext uri="{FF2B5EF4-FFF2-40B4-BE49-F238E27FC236}">
                <a16:creationId xmlns:a16="http://schemas.microsoft.com/office/drawing/2014/main" id="{B5038D10-38E3-483E-9078-077ADDDCD67A}"/>
              </a:ext>
            </a:extLst>
          </p:cNvPr>
          <p:cNvGrpSpPr/>
          <p:nvPr/>
        </p:nvGrpSpPr>
        <p:grpSpPr>
          <a:xfrm rot="16200000">
            <a:off x="-477030" y="5333163"/>
            <a:ext cx="1828699" cy="570961"/>
            <a:chOff x="3657600" y="3454494"/>
            <a:chExt cx="1828800" cy="570785"/>
          </a:xfrm>
        </p:grpSpPr>
        <p:sp>
          <p:nvSpPr>
            <p:cNvPr id="27" name="Rounded Rectangle 116">
              <a:extLst>
                <a:ext uri="{FF2B5EF4-FFF2-40B4-BE49-F238E27FC236}">
                  <a16:creationId xmlns:a16="http://schemas.microsoft.com/office/drawing/2014/main" id="{B512AA08-37D4-404C-8484-56CE16E7E330}"/>
                </a:ext>
              </a:extLst>
            </p:cNvPr>
            <p:cNvSpPr/>
            <p:nvPr/>
          </p:nvSpPr>
          <p:spPr bwMode="auto">
            <a:xfrm>
              <a:off x="3657600" y="3454494"/>
              <a:ext cx="1828800" cy="530519"/>
            </a:xfrm>
            <a:prstGeom prst="roundRect">
              <a:avLst/>
            </a:prstGeom>
            <a:solidFill>
              <a:schemeClr val="accent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8580" tIns="64290" rIns="128580" bIns="64290" numCol="1" rtlCol="0" anchor="ctr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en-US" sz="11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8" name="Rounded Rectangle 89">
              <a:extLst>
                <a:ext uri="{FF2B5EF4-FFF2-40B4-BE49-F238E27FC236}">
                  <a16:creationId xmlns:a16="http://schemas.microsoft.com/office/drawing/2014/main" id="{3AAB1D7C-99A0-479E-B580-FA949157097B}"/>
                </a:ext>
              </a:extLst>
            </p:cNvPr>
            <p:cNvSpPr/>
            <p:nvPr/>
          </p:nvSpPr>
          <p:spPr bwMode="auto">
            <a:xfrm>
              <a:off x="3657600" y="3494760"/>
              <a:ext cx="1828800" cy="530519"/>
            </a:xfrm>
            <a:prstGeom prst="roundRect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eaVert" wrap="square" lIns="128580" tIns="64290" rIns="128580" bIns="64290" numCol="1" rtlCol="0" anchor="ctr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r>
                <a:rPr lang="zh-TW" altLang="en-US" sz="20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sym typeface="Arial" panose="020B0604020202020204" pitchFamily="34" charset="0"/>
                </a:rPr>
                <a:t>量測原理</a:t>
              </a:r>
              <a:endParaRPr 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 panose="020B0604020202020204" pitchFamily="34" charset="0"/>
              </a:endParaRPr>
            </a:p>
          </p:txBody>
        </p:sp>
      </p:grpSp>
      <p:grpSp>
        <p:nvGrpSpPr>
          <p:cNvPr id="29" name="Group 119">
            <a:extLst>
              <a:ext uri="{FF2B5EF4-FFF2-40B4-BE49-F238E27FC236}">
                <a16:creationId xmlns:a16="http://schemas.microsoft.com/office/drawing/2014/main" id="{6743C74F-4F6F-4D96-8BA9-165FE895DAFE}"/>
              </a:ext>
            </a:extLst>
          </p:cNvPr>
          <p:cNvGrpSpPr/>
          <p:nvPr/>
        </p:nvGrpSpPr>
        <p:grpSpPr>
          <a:xfrm rot="16200000">
            <a:off x="7377400" y="2074646"/>
            <a:ext cx="2642882" cy="570961"/>
            <a:chOff x="3657600" y="3454494"/>
            <a:chExt cx="1828800" cy="570785"/>
          </a:xfrm>
        </p:grpSpPr>
        <p:sp>
          <p:nvSpPr>
            <p:cNvPr id="30" name="Rounded Rectangle 116">
              <a:extLst>
                <a:ext uri="{FF2B5EF4-FFF2-40B4-BE49-F238E27FC236}">
                  <a16:creationId xmlns:a16="http://schemas.microsoft.com/office/drawing/2014/main" id="{DFF9A4C2-7F83-466F-8646-97B7E53748F7}"/>
                </a:ext>
              </a:extLst>
            </p:cNvPr>
            <p:cNvSpPr/>
            <p:nvPr/>
          </p:nvSpPr>
          <p:spPr bwMode="auto">
            <a:xfrm>
              <a:off x="3657600" y="3454494"/>
              <a:ext cx="1828800" cy="530519"/>
            </a:xfrm>
            <a:prstGeom prst="roundRect">
              <a:avLst/>
            </a:prstGeom>
            <a:solidFill>
              <a:schemeClr val="accent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8580" tIns="64290" rIns="128580" bIns="64290" numCol="1" rtlCol="0" anchor="ctr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en-US" sz="11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1" name="Rounded Rectangle 89">
              <a:extLst>
                <a:ext uri="{FF2B5EF4-FFF2-40B4-BE49-F238E27FC236}">
                  <a16:creationId xmlns:a16="http://schemas.microsoft.com/office/drawing/2014/main" id="{1A17F776-257C-4F16-9EA0-3CEF7CF4FF30}"/>
                </a:ext>
              </a:extLst>
            </p:cNvPr>
            <p:cNvSpPr/>
            <p:nvPr/>
          </p:nvSpPr>
          <p:spPr bwMode="auto">
            <a:xfrm>
              <a:off x="3657600" y="3494760"/>
              <a:ext cx="1828800" cy="530519"/>
            </a:xfrm>
            <a:prstGeom prst="roundRect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eaVert" wrap="square" lIns="128580" tIns="64290" rIns="128580" bIns="64290" numCol="1" rtlCol="0" anchor="ctr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r>
                <a:rPr lang="zh-TW" altLang="en-US" sz="20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sym typeface="Arial" panose="020B0604020202020204" pitchFamily="34" charset="0"/>
                </a:rPr>
                <a:t>夾持力量測刀把</a:t>
              </a:r>
              <a:endParaRPr 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 panose="020B0604020202020204" pitchFamily="34" charset="0"/>
              </a:endParaRPr>
            </a:p>
          </p:txBody>
        </p:sp>
      </p:grpSp>
      <p:pic>
        <p:nvPicPr>
          <p:cNvPr id="8" name="圖片 7">
            <a:extLst>
              <a:ext uri="{FF2B5EF4-FFF2-40B4-BE49-F238E27FC236}">
                <a16:creationId xmlns:a16="http://schemas.microsoft.com/office/drawing/2014/main" id="{AEF56FD9-D055-4D54-96EF-F9E72FD6AC3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255" y="1173723"/>
            <a:ext cx="3267658" cy="2857599"/>
          </a:xfrm>
          <a:prstGeom prst="rect">
            <a:avLst/>
          </a:prstGeom>
        </p:spPr>
      </p:pic>
      <p:cxnSp>
        <p:nvCxnSpPr>
          <p:cNvPr id="36" name="直線單箭頭接點 35">
            <a:extLst>
              <a:ext uri="{FF2B5EF4-FFF2-40B4-BE49-F238E27FC236}">
                <a16:creationId xmlns:a16="http://schemas.microsoft.com/office/drawing/2014/main" id="{8A6F0E52-DE73-4C9F-B69B-6B1D402465FA}"/>
              </a:ext>
            </a:extLst>
          </p:cNvPr>
          <p:cNvCxnSpPr>
            <a:cxnSpLocks/>
          </p:cNvCxnSpPr>
          <p:nvPr/>
        </p:nvCxnSpPr>
        <p:spPr>
          <a:xfrm flipV="1">
            <a:off x="1400571" y="3351526"/>
            <a:ext cx="927553" cy="783009"/>
          </a:xfrm>
          <a:prstGeom prst="straightConnector1">
            <a:avLst/>
          </a:prstGeom>
          <a:ln w="28575">
            <a:solidFill>
              <a:srgbClr val="FF0000"/>
            </a:solidFill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接點 38">
            <a:extLst>
              <a:ext uri="{FF2B5EF4-FFF2-40B4-BE49-F238E27FC236}">
                <a16:creationId xmlns:a16="http://schemas.microsoft.com/office/drawing/2014/main" id="{52F9E2C6-595D-47D3-8204-06C059439B4A}"/>
              </a:ext>
            </a:extLst>
          </p:cNvPr>
          <p:cNvCxnSpPr/>
          <p:nvPr/>
        </p:nvCxnSpPr>
        <p:spPr>
          <a:xfrm>
            <a:off x="3688080" y="3429000"/>
            <a:ext cx="0" cy="447074"/>
          </a:xfrm>
          <a:prstGeom prst="line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文字方塊 39">
            <a:extLst>
              <a:ext uri="{FF2B5EF4-FFF2-40B4-BE49-F238E27FC236}">
                <a16:creationId xmlns:a16="http://schemas.microsoft.com/office/drawing/2014/main" id="{8F3C8A80-26D0-4A70-89CC-7AE8CD47B7B5}"/>
              </a:ext>
            </a:extLst>
          </p:cNvPr>
          <p:cNvSpPr txBox="1"/>
          <p:nvPr/>
        </p:nvSpPr>
        <p:spPr>
          <a:xfrm>
            <a:off x="3493706" y="3772794"/>
            <a:ext cx="11643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副控制電路板</a:t>
            </a:r>
          </a:p>
        </p:txBody>
      </p:sp>
      <p:sp>
        <p:nvSpPr>
          <p:cNvPr id="41" name="文字方塊 40">
            <a:extLst>
              <a:ext uri="{FF2B5EF4-FFF2-40B4-BE49-F238E27FC236}">
                <a16:creationId xmlns:a16="http://schemas.microsoft.com/office/drawing/2014/main" id="{0FF77B2A-BA33-4DB0-84E9-030E133815B2}"/>
              </a:ext>
            </a:extLst>
          </p:cNvPr>
          <p:cNvSpPr txBox="1"/>
          <p:nvPr/>
        </p:nvSpPr>
        <p:spPr>
          <a:xfrm>
            <a:off x="1039015" y="1688083"/>
            <a:ext cx="11162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主控制電路板</a:t>
            </a:r>
          </a:p>
        </p:txBody>
      </p:sp>
      <p:cxnSp>
        <p:nvCxnSpPr>
          <p:cNvPr id="42" name="直線接點 41">
            <a:extLst>
              <a:ext uri="{FF2B5EF4-FFF2-40B4-BE49-F238E27FC236}">
                <a16:creationId xmlns:a16="http://schemas.microsoft.com/office/drawing/2014/main" id="{37558009-6A63-443C-9467-4744D02197F7}"/>
              </a:ext>
            </a:extLst>
          </p:cNvPr>
          <p:cNvCxnSpPr>
            <a:cxnSpLocks/>
          </p:cNvCxnSpPr>
          <p:nvPr/>
        </p:nvCxnSpPr>
        <p:spPr>
          <a:xfrm flipV="1">
            <a:off x="2019882" y="1995137"/>
            <a:ext cx="381613" cy="8153"/>
          </a:xfrm>
          <a:prstGeom prst="line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接點 44">
            <a:extLst>
              <a:ext uri="{FF2B5EF4-FFF2-40B4-BE49-F238E27FC236}">
                <a16:creationId xmlns:a16="http://schemas.microsoft.com/office/drawing/2014/main" id="{7F92588A-AAD2-463F-B568-3B23EBC5E5AD}"/>
              </a:ext>
            </a:extLst>
          </p:cNvPr>
          <p:cNvCxnSpPr>
            <a:cxnSpLocks/>
          </p:cNvCxnSpPr>
          <p:nvPr/>
        </p:nvCxnSpPr>
        <p:spPr>
          <a:xfrm>
            <a:off x="1752333" y="2491839"/>
            <a:ext cx="1030775" cy="1"/>
          </a:xfrm>
          <a:prstGeom prst="line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字方塊 46">
            <a:extLst>
              <a:ext uri="{FF2B5EF4-FFF2-40B4-BE49-F238E27FC236}">
                <a16:creationId xmlns:a16="http://schemas.microsoft.com/office/drawing/2014/main" id="{788C0306-1E43-4F13-873D-58C6E03B079A}"/>
              </a:ext>
            </a:extLst>
          </p:cNvPr>
          <p:cNvSpPr txBox="1"/>
          <p:nvPr/>
        </p:nvSpPr>
        <p:spPr>
          <a:xfrm>
            <a:off x="983985" y="2106503"/>
            <a:ext cx="11162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7.4v</a:t>
            </a:r>
            <a:r>
              <a:rPr lang="zh-TW" altLang="en-US" sz="1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電池</a:t>
            </a:r>
          </a:p>
        </p:txBody>
      </p:sp>
      <p:cxnSp>
        <p:nvCxnSpPr>
          <p:cNvPr id="48" name="直線接點 47">
            <a:extLst>
              <a:ext uri="{FF2B5EF4-FFF2-40B4-BE49-F238E27FC236}">
                <a16:creationId xmlns:a16="http://schemas.microsoft.com/office/drawing/2014/main" id="{ABED48CA-7665-4BFC-9FEC-300EADE8A0EB}"/>
              </a:ext>
            </a:extLst>
          </p:cNvPr>
          <p:cNvCxnSpPr/>
          <p:nvPr/>
        </p:nvCxnSpPr>
        <p:spPr>
          <a:xfrm>
            <a:off x="2966014" y="3690313"/>
            <a:ext cx="0" cy="447074"/>
          </a:xfrm>
          <a:prstGeom prst="line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文字方塊 48">
            <a:extLst>
              <a:ext uri="{FF2B5EF4-FFF2-40B4-BE49-F238E27FC236}">
                <a16:creationId xmlns:a16="http://schemas.microsoft.com/office/drawing/2014/main" id="{49FC63F8-AD72-4A4A-AD76-6C32513EE857}"/>
              </a:ext>
            </a:extLst>
          </p:cNvPr>
          <p:cNvSpPr txBox="1"/>
          <p:nvPr/>
        </p:nvSpPr>
        <p:spPr>
          <a:xfrm>
            <a:off x="2972389" y="4116588"/>
            <a:ext cx="6067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外殼</a:t>
            </a:r>
          </a:p>
        </p:txBody>
      </p:sp>
      <p:cxnSp>
        <p:nvCxnSpPr>
          <p:cNvPr id="50" name="直線接點 49">
            <a:extLst>
              <a:ext uri="{FF2B5EF4-FFF2-40B4-BE49-F238E27FC236}">
                <a16:creationId xmlns:a16="http://schemas.microsoft.com/office/drawing/2014/main" id="{A16B5819-4150-4D5E-BDC9-4790E84AE95F}"/>
              </a:ext>
            </a:extLst>
          </p:cNvPr>
          <p:cNvCxnSpPr>
            <a:cxnSpLocks/>
          </p:cNvCxnSpPr>
          <p:nvPr/>
        </p:nvCxnSpPr>
        <p:spPr>
          <a:xfrm flipH="1">
            <a:off x="4000667" y="2135157"/>
            <a:ext cx="464653" cy="0"/>
          </a:xfrm>
          <a:prstGeom prst="line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字方塊 51">
            <a:extLst>
              <a:ext uri="{FF2B5EF4-FFF2-40B4-BE49-F238E27FC236}">
                <a16:creationId xmlns:a16="http://schemas.microsoft.com/office/drawing/2014/main" id="{EA023228-C2AC-46BF-9BC8-373D5813ED87}"/>
              </a:ext>
            </a:extLst>
          </p:cNvPr>
          <p:cNvSpPr txBox="1"/>
          <p:nvPr/>
        </p:nvSpPr>
        <p:spPr>
          <a:xfrm>
            <a:off x="4247471" y="1864790"/>
            <a:ext cx="13151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BT40</a:t>
            </a:r>
            <a:r>
              <a:rPr lang="zh-TW" altLang="en-US" sz="1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滾針刀把</a:t>
            </a:r>
          </a:p>
        </p:txBody>
      </p:sp>
      <p:cxnSp>
        <p:nvCxnSpPr>
          <p:cNvPr id="53" name="直線接點 52">
            <a:extLst>
              <a:ext uri="{FF2B5EF4-FFF2-40B4-BE49-F238E27FC236}">
                <a16:creationId xmlns:a16="http://schemas.microsoft.com/office/drawing/2014/main" id="{38D601C4-6D38-4173-ADA1-9E9EC92224DF}"/>
              </a:ext>
            </a:extLst>
          </p:cNvPr>
          <p:cNvCxnSpPr/>
          <p:nvPr/>
        </p:nvCxnSpPr>
        <p:spPr>
          <a:xfrm>
            <a:off x="6080760" y="2360126"/>
            <a:ext cx="0" cy="447074"/>
          </a:xfrm>
          <a:prstGeom prst="line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字方塊 53">
            <a:extLst>
              <a:ext uri="{FF2B5EF4-FFF2-40B4-BE49-F238E27FC236}">
                <a16:creationId xmlns:a16="http://schemas.microsoft.com/office/drawing/2014/main" id="{DDDC33EC-1A83-4E88-860F-4EC851E57E6C}"/>
              </a:ext>
            </a:extLst>
          </p:cNvPr>
          <p:cNvSpPr txBox="1"/>
          <p:nvPr/>
        </p:nvSpPr>
        <p:spPr>
          <a:xfrm>
            <a:off x="5742544" y="1881398"/>
            <a:ext cx="11643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彈性筒夾</a:t>
            </a:r>
          </a:p>
        </p:txBody>
      </p:sp>
      <p:cxnSp>
        <p:nvCxnSpPr>
          <p:cNvPr id="55" name="直線接點 54">
            <a:extLst>
              <a:ext uri="{FF2B5EF4-FFF2-40B4-BE49-F238E27FC236}">
                <a16:creationId xmlns:a16="http://schemas.microsoft.com/office/drawing/2014/main" id="{97D2A1D2-34F6-4C69-8197-D5D4BC09E33A}"/>
              </a:ext>
            </a:extLst>
          </p:cNvPr>
          <p:cNvCxnSpPr/>
          <p:nvPr/>
        </p:nvCxnSpPr>
        <p:spPr>
          <a:xfrm>
            <a:off x="7767275" y="2746017"/>
            <a:ext cx="0" cy="447074"/>
          </a:xfrm>
          <a:prstGeom prst="line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文字方塊 55">
            <a:extLst>
              <a:ext uri="{FF2B5EF4-FFF2-40B4-BE49-F238E27FC236}">
                <a16:creationId xmlns:a16="http://schemas.microsoft.com/office/drawing/2014/main" id="{9B99EBEE-6CDC-44AD-84F3-9FE1943A1E4A}"/>
              </a:ext>
            </a:extLst>
          </p:cNvPr>
          <p:cNvSpPr txBox="1"/>
          <p:nvPr/>
        </p:nvSpPr>
        <p:spPr>
          <a:xfrm>
            <a:off x="6906902" y="3444775"/>
            <a:ext cx="14425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十字感測元件</a:t>
            </a:r>
          </a:p>
        </p:txBody>
      </p:sp>
      <p:cxnSp>
        <p:nvCxnSpPr>
          <p:cNvPr id="35" name="直線單箭頭接點 34">
            <a:extLst>
              <a:ext uri="{FF2B5EF4-FFF2-40B4-BE49-F238E27FC236}">
                <a16:creationId xmlns:a16="http://schemas.microsoft.com/office/drawing/2014/main" id="{0E4AB1EB-4856-48A5-B9A9-6135F5ECCEA1}"/>
              </a:ext>
            </a:extLst>
          </p:cNvPr>
          <p:cNvCxnSpPr/>
          <p:nvPr/>
        </p:nvCxnSpPr>
        <p:spPr>
          <a:xfrm flipH="1">
            <a:off x="7032484" y="2502885"/>
            <a:ext cx="704311" cy="318872"/>
          </a:xfrm>
          <a:prstGeom prst="straightConnector1">
            <a:avLst/>
          </a:prstGeom>
          <a:ln w="28575">
            <a:solidFill>
              <a:srgbClr val="FF0000"/>
            </a:solidFill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圖片 2">
            <a:extLst>
              <a:ext uri="{FF2B5EF4-FFF2-40B4-BE49-F238E27FC236}">
                <a16:creationId xmlns:a16="http://schemas.microsoft.com/office/drawing/2014/main" id="{9212F8A1-D5AC-434E-995B-C5F20A68965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917" y="2330552"/>
            <a:ext cx="1047750" cy="1098448"/>
          </a:xfrm>
          <a:prstGeom prst="rect">
            <a:avLst/>
          </a:prstGeom>
        </p:spPr>
      </p:pic>
      <p:pic>
        <p:nvPicPr>
          <p:cNvPr id="43" name="圖片 42">
            <a:extLst>
              <a:ext uri="{FF2B5EF4-FFF2-40B4-BE49-F238E27FC236}">
                <a16:creationId xmlns:a16="http://schemas.microsoft.com/office/drawing/2014/main" id="{6DD80D66-94AD-4390-B10D-4F95C256B83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757" y="228504"/>
            <a:ext cx="3525971" cy="53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395196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59259E-6 L 0.10625 -0.06574 " pathEditMode="relative" rAng="0" ptsTypes="AA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13" y="-3287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3.7037E-7 L -0.10989 0.12778 " pathEditMode="relative" rAng="0" ptsTypes="AA">
                                      <p:cBhvr>
                                        <p:cTn id="1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03" y="6389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59259E-6 L -0.03958 0.05972 " pathEditMode="relative" rAng="0" ptsTypes="AA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21" y="3380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  <p:bldP spid="25" grpId="0"/>
      <p:bldP spid="40" grpId="0"/>
      <p:bldP spid="41" grpId="0"/>
      <p:bldP spid="47" grpId="0"/>
      <p:bldP spid="49" grpId="0"/>
      <p:bldP spid="52" grpId="0"/>
      <p:bldP spid="54" grpId="0"/>
      <p:bldP spid="5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>
            <a:extLst>
              <a:ext uri="{FF2B5EF4-FFF2-40B4-BE49-F238E27FC236}">
                <a16:creationId xmlns:a16="http://schemas.microsoft.com/office/drawing/2014/main" id="{8EA410AF-D4B4-43CA-AB7E-7018FF4533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8680" y="890687"/>
            <a:ext cx="2495565" cy="3173708"/>
          </a:xfrm>
          <a:prstGeom prst="rect">
            <a:avLst/>
          </a:prstGeom>
        </p:spPr>
      </p:pic>
      <p:pic>
        <p:nvPicPr>
          <p:cNvPr id="66" name="圖片 65">
            <a:extLst>
              <a:ext uri="{FF2B5EF4-FFF2-40B4-BE49-F238E27FC236}">
                <a16:creationId xmlns:a16="http://schemas.microsoft.com/office/drawing/2014/main" id="{8B2BEE2A-C4BE-41EC-AD83-B014E1C0EF16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239" y="1827528"/>
            <a:ext cx="4936464" cy="4139785"/>
          </a:xfrm>
          <a:prstGeom prst="rect">
            <a:avLst/>
          </a:prstGeom>
        </p:spPr>
      </p:pic>
      <p:sp>
        <p:nvSpPr>
          <p:cNvPr id="4" name="矩形: 圓角 3">
            <a:extLst>
              <a:ext uri="{FF2B5EF4-FFF2-40B4-BE49-F238E27FC236}">
                <a16:creationId xmlns:a16="http://schemas.microsoft.com/office/drawing/2014/main" id="{F64EA9B9-C3C7-421D-B57A-28F60EF3A310}"/>
              </a:ext>
            </a:extLst>
          </p:cNvPr>
          <p:cNvSpPr/>
          <p:nvPr/>
        </p:nvSpPr>
        <p:spPr>
          <a:xfrm>
            <a:off x="338146" y="986492"/>
            <a:ext cx="1713391" cy="488273"/>
          </a:xfrm>
          <a:prstGeom prst="roundRect">
            <a:avLst/>
          </a:prstGeom>
          <a:solidFill>
            <a:srgbClr val="E6001A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思源黑体" panose="020B0500000000000000" pitchFamily="34" charset="-122"/>
              </a:rPr>
              <a:t>原理說明</a:t>
            </a:r>
            <a:endParaRPr lang="zh-CN" altLang="en-US" sz="28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思源黑体" panose="020B0500000000000000" pitchFamily="34" charset="-122"/>
            </a:endParaRPr>
          </a:p>
        </p:txBody>
      </p: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FED74685-2E0A-496C-8F5F-A6A8457387DA}"/>
              </a:ext>
            </a:extLst>
          </p:cNvPr>
          <p:cNvSpPr txBox="1"/>
          <p:nvPr/>
        </p:nvSpPr>
        <p:spPr>
          <a:xfrm>
            <a:off x="6585592" y="4058721"/>
            <a:ext cx="29449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lang="zh-TW" altLang="en-US" sz="2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力矩平衡</a:t>
            </a:r>
            <a:endParaRPr lang="en-US" altLang="zh-TW" sz="20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buFont typeface="Wingdings" panose="05000000000000000000" pitchFamily="2" charset="2"/>
              <a:buChar char="l"/>
            </a:pPr>
            <a:r>
              <a:rPr lang="zh-TW" altLang="en-US" sz="2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滑動摩擦原理</a:t>
            </a:r>
            <a:endParaRPr lang="en-US" altLang="zh-TW" sz="20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29" name="Group 119">
            <a:extLst>
              <a:ext uri="{FF2B5EF4-FFF2-40B4-BE49-F238E27FC236}">
                <a16:creationId xmlns:a16="http://schemas.microsoft.com/office/drawing/2014/main" id="{6743C74F-4F6F-4D96-8BA9-165FE895DAFE}"/>
              </a:ext>
            </a:extLst>
          </p:cNvPr>
          <p:cNvGrpSpPr/>
          <p:nvPr/>
        </p:nvGrpSpPr>
        <p:grpSpPr>
          <a:xfrm rot="16200000">
            <a:off x="-634048" y="5191150"/>
            <a:ext cx="2108135" cy="570961"/>
            <a:chOff x="3657600" y="3454494"/>
            <a:chExt cx="1828800" cy="570785"/>
          </a:xfrm>
        </p:grpSpPr>
        <p:sp>
          <p:nvSpPr>
            <p:cNvPr id="30" name="Rounded Rectangle 116">
              <a:extLst>
                <a:ext uri="{FF2B5EF4-FFF2-40B4-BE49-F238E27FC236}">
                  <a16:creationId xmlns:a16="http://schemas.microsoft.com/office/drawing/2014/main" id="{DFF9A4C2-7F83-466F-8646-97B7E53748F7}"/>
                </a:ext>
              </a:extLst>
            </p:cNvPr>
            <p:cNvSpPr/>
            <p:nvPr/>
          </p:nvSpPr>
          <p:spPr bwMode="auto">
            <a:xfrm>
              <a:off x="3657600" y="3454494"/>
              <a:ext cx="1828800" cy="530519"/>
            </a:xfrm>
            <a:prstGeom prst="roundRect">
              <a:avLst/>
            </a:prstGeom>
            <a:solidFill>
              <a:schemeClr val="accent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8580" tIns="64290" rIns="128580" bIns="64290" numCol="1" rtlCol="0" anchor="ctr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en-US" sz="11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1" name="Rounded Rectangle 89">
              <a:extLst>
                <a:ext uri="{FF2B5EF4-FFF2-40B4-BE49-F238E27FC236}">
                  <a16:creationId xmlns:a16="http://schemas.microsoft.com/office/drawing/2014/main" id="{1A17F776-257C-4F16-9EA0-3CEF7CF4FF30}"/>
                </a:ext>
              </a:extLst>
            </p:cNvPr>
            <p:cNvSpPr/>
            <p:nvPr/>
          </p:nvSpPr>
          <p:spPr bwMode="auto">
            <a:xfrm>
              <a:off x="3657600" y="3494760"/>
              <a:ext cx="1828800" cy="530519"/>
            </a:xfrm>
            <a:prstGeom prst="roundRect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eaVert" wrap="square" lIns="128580" tIns="64290" rIns="128580" bIns="64290" numCol="1" rtlCol="0" anchor="ctr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r>
                <a:rPr lang="zh-TW" altLang="en-US" sz="20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sym typeface="Arial" panose="020B0604020202020204" pitchFamily="34" charset="0"/>
                </a:rPr>
                <a:t>感測器設計</a:t>
              </a:r>
              <a:endParaRPr 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 panose="020B0604020202020204" pitchFamily="34" charset="0"/>
              </a:endParaRPr>
            </a:p>
          </p:txBody>
        </p:sp>
      </p:grpSp>
      <p:pic>
        <p:nvPicPr>
          <p:cNvPr id="33" name="圖片 32">
            <a:extLst>
              <a:ext uri="{FF2B5EF4-FFF2-40B4-BE49-F238E27FC236}">
                <a16:creationId xmlns:a16="http://schemas.microsoft.com/office/drawing/2014/main" id="{5CE51076-2F2C-4962-B82E-2A629EC58FDB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057" y="1469858"/>
            <a:ext cx="2693314" cy="2005558"/>
          </a:xfrm>
          <a:prstGeom prst="rect">
            <a:avLst/>
          </a:prstGeom>
        </p:spPr>
      </p:pic>
      <p:sp>
        <p:nvSpPr>
          <p:cNvPr id="41" name="文字方塊 40">
            <a:extLst>
              <a:ext uri="{FF2B5EF4-FFF2-40B4-BE49-F238E27FC236}">
                <a16:creationId xmlns:a16="http://schemas.microsoft.com/office/drawing/2014/main" id="{505CDF31-9F8D-46BB-92D5-8379E0CBFC5D}"/>
              </a:ext>
            </a:extLst>
          </p:cNvPr>
          <p:cNvSpPr txBox="1"/>
          <p:nvPr/>
        </p:nvSpPr>
        <p:spPr>
          <a:xfrm>
            <a:off x="7078437" y="5967314"/>
            <a:ext cx="35310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>
                <a:solidFill>
                  <a:srgbClr val="8A2E5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市售扭力器得知</a:t>
            </a:r>
            <a:endParaRPr lang="en-US" altLang="zh-TW" b="1" dirty="0">
              <a:solidFill>
                <a:srgbClr val="8A2E55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b="1" dirty="0">
                <a:solidFill>
                  <a:srgbClr val="8A2E5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最大扭矩</a:t>
            </a:r>
            <a:r>
              <a:rPr lang="en-US" altLang="zh-TW" b="1" dirty="0">
                <a:solidFill>
                  <a:srgbClr val="8A2E5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60Nm</a:t>
            </a:r>
            <a:endParaRPr lang="zh-TW" altLang="en-US" b="1" dirty="0">
              <a:solidFill>
                <a:srgbClr val="8A2E55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文字方塊 42">
                <a:extLst>
                  <a:ext uri="{FF2B5EF4-FFF2-40B4-BE49-F238E27FC236}">
                    <a16:creationId xmlns:a16="http://schemas.microsoft.com/office/drawing/2014/main" id="{A7F254C4-0381-4A7B-88D2-80803261D57A}"/>
                  </a:ext>
                </a:extLst>
              </p:cNvPr>
              <p:cNvSpPr txBox="1"/>
              <p:nvPr/>
            </p:nvSpPr>
            <p:spPr>
              <a:xfrm>
                <a:off x="6961724" y="4978559"/>
                <a:ext cx="1729641" cy="2992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zh-TW" altLang="en-US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zh-TW" altLang="en-US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𝑓𝑟𝑖𝑐𝑡𝑖𝑜𝑛</m:t>
                          </m:r>
                        </m:sub>
                      </m:sSub>
                      <m:r>
                        <a:rPr lang="zh-TW" altLang="en-US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zh-TW" altLang="en-US" i="1" smtClean="0"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43" name="文字方塊 42">
                <a:extLst>
                  <a:ext uri="{FF2B5EF4-FFF2-40B4-BE49-F238E27FC236}">
                    <a16:creationId xmlns:a16="http://schemas.microsoft.com/office/drawing/2014/main" id="{A7F254C4-0381-4A7B-88D2-80803261D5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1724" y="4978559"/>
                <a:ext cx="1729641" cy="299249"/>
              </a:xfrm>
              <a:prstGeom prst="rect">
                <a:avLst/>
              </a:prstGeom>
              <a:blipFill>
                <a:blip r:embed="rId5"/>
                <a:stretch>
                  <a:fillRect l="-2465" r="-1056" b="-2857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文字方塊 43">
                <a:extLst>
                  <a:ext uri="{FF2B5EF4-FFF2-40B4-BE49-F238E27FC236}">
                    <a16:creationId xmlns:a16="http://schemas.microsoft.com/office/drawing/2014/main" id="{91723C91-2A5D-48B4-9D56-B6F175F4240E}"/>
                  </a:ext>
                </a:extLst>
              </p:cNvPr>
              <p:cNvSpPr txBox="1"/>
              <p:nvPr/>
            </p:nvSpPr>
            <p:spPr>
              <a:xfrm>
                <a:off x="6950147" y="5407866"/>
                <a:ext cx="1719573" cy="2992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TW" altLang="en-US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𝑓𝑟𝑖𝑐𝑡𝑖𝑜𝑛</m:t>
                          </m:r>
                        </m:sub>
                      </m:sSub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zh-TW" altLang="en-US" b="0" i="1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zh-TW" altLang="en-US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44" name="文字方塊 43">
                <a:extLst>
                  <a:ext uri="{FF2B5EF4-FFF2-40B4-BE49-F238E27FC236}">
                    <a16:creationId xmlns:a16="http://schemas.microsoft.com/office/drawing/2014/main" id="{91723C91-2A5D-48B4-9D56-B6F175F424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0147" y="5407866"/>
                <a:ext cx="1719573" cy="299249"/>
              </a:xfrm>
              <a:prstGeom prst="rect">
                <a:avLst/>
              </a:prstGeom>
              <a:blipFill>
                <a:blip r:embed="rId6"/>
                <a:stretch>
                  <a:fillRect l="-2482" r="-2837" b="-3061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矩形: 圓角 44">
                <a:extLst>
                  <a:ext uri="{FF2B5EF4-FFF2-40B4-BE49-F238E27FC236}">
                    <a16:creationId xmlns:a16="http://schemas.microsoft.com/office/drawing/2014/main" id="{D53420C0-F482-4377-A519-CF4531D0DA78}"/>
                  </a:ext>
                </a:extLst>
              </p:cNvPr>
              <p:cNvSpPr/>
              <p:nvPr/>
            </p:nvSpPr>
            <p:spPr>
              <a:xfrm>
                <a:off x="3345539" y="3522025"/>
                <a:ext cx="3348185" cy="548041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28575">
                <a:solidFill>
                  <a:srgbClr val="C00000"/>
                </a:solidFill>
                <a:prstDash val="dash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285750" indent="-285750">
                  <a:buFont typeface="Wingdings" panose="05000000000000000000" pitchFamily="2" charset="2"/>
                  <a:buChar char="ü"/>
                </a:pPr>
                <a:r>
                  <a:rPr lang="zh-TW" altLang="en-US" sz="1600" b="1" dirty="0">
                    <a:solidFill>
                      <a:srgbClr val="C00000"/>
                    </a:solidFill>
                  </a:rPr>
                  <a:t>滿足安全性</a:t>
                </a:r>
                <a:r>
                  <a:rPr lang="en-US" altLang="zh-TW" sz="1600" b="1" dirty="0">
                    <a:solidFill>
                      <a:srgbClr val="C00000"/>
                    </a:solidFill>
                  </a:rPr>
                  <a:t>(</a:t>
                </a:r>
                <a:r>
                  <a:rPr lang="zh-TW" altLang="en-US" sz="1600" b="1" dirty="0">
                    <a:solidFill>
                      <a:srgbClr val="C00000"/>
                    </a:solidFill>
                  </a:rPr>
                  <a:t>小於</a:t>
                </a:r>
                <a:r>
                  <a:rPr lang="en-US" altLang="zh-TW" sz="1600" b="1" dirty="0">
                    <a:solidFill>
                      <a:srgbClr val="C00000"/>
                    </a:solidFill>
                  </a:rPr>
                  <a:t>205MPa)</a:t>
                </a:r>
              </a:p>
              <a:p>
                <a:pPr marL="285750" indent="-285750">
                  <a:buFont typeface="Wingdings" panose="05000000000000000000" pitchFamily="2" charset="2"/>
                  <a:buChar char="ü"/>
                </a:pPr>
                <a:r>
                  <a:rPr lang="zh-TW" altLang="en-US" sz="1600" b="1" dirty="0">
                    <a:solidFill>
                      <a:srgbClr val="C00000"/>
                    </a:solidFill>
                  </a:rPr>
                  <a:t>應變規可量應變</a:t>
                </a:r>
                <a:r>
                  <a:rPr lang="en-US" altLang="zh-TW" sz="1600" b="1" dirty="0">
                    <a:solidFill>
                      <a:srgbClr val="C00000"/>
                    </a:solidFill>
                    <a:latin typeface="+mn-ea"/>
                  </a:rPr>
                  <a:t>(</a:t>
                </a:r>
                <a:r>
                  <a:rPr lang="zh-TW" altLang="en-US" sz="1600" b="1" dirty="0">
                    <a:solidFill>
                      <a:srgbClr val="C00000"/>
                    </a:solidFill>
                    <a:latin typeface="+mn-ea"/>
                  </a:rPr>
                  <a:t>大於</a:t>
                </a:r>
                <a14:m>
                  <m:oMath xmlns:m="http://schemas.openxmlformats.org/officeDocument/2006/math">
                    <m:r>
                      <a:rPr lang="en-US" altLang="zh-TW" sz="16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altLang="zh-TW" sz="16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altLang="zh-TW" sz="1600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1600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e>
                      <m:sup>
                        <m:r>
                          <a:rPr lang="en-US" altLang="zh-TW" sz="1600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TW" sz="1600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  <m:r>
                          <a:rPr lang="zh-TW" altLang="en-US" sz="1600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TW" sz="1600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p>
                  </m:oMath>
                </a14:m>
                <a:r>
                  <a:rPr lang="en-US" altLang="zh-TW" sz="1600" b="1" dirty="0">
                    <a:solidFill>
                      <a:srgbClr val="C00000"/>
                    </a:solidFill>
                    <a:latin typeface="+mn-ea"/>
                  </a:rPr>
                  <a:t>)</a:t>
                </a:r>
                <a:endParaRPr lang="zh-TW" altLang="en-US" sz="1600" b="1" dirty="0">
                  <a:solidFill>
                    <a:srgbClr val="C00000"/>
                  </a:solidFill>
                  <a:latin typeface="+mn-ea"/>
                </a:endParaRPr>
              </a:p>
            </p:txBody>
          </p:sp>
        </mc:Choice>
        <mc:Fallback xmlns="">
          <p:sp>
            <p:nvSpPr>
              <p:cNvPr id="45" name="矩形: 圓角 44">
                <a:extLst>
                  <a:ext uri="{FF2B5EF4-FFF2-40B4-BE49-F238E27FC236}">
                    <a16:creationId xmlns:a16="http://schemas.microsoft.com/office/drawing/2014/main" id="{D53420C0-F482-4377-A519-CF4531D0DA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5539" y="3522025"/>
                <a:ext cx="3348185" cy="548041"/>
              </a:xfrm>
              <a:prstGeom prst="roundRect">
                <a:avLst/>
              </a:prstGeom>
              <a:blipFill>
                <a:blip r:embed="rId7"/>
                <a:stretch>
                  <a:fillRect t="-5263" r="-1625" b="-13684"/>
                </a:stretch>
              </a:blipFill>
              <a:ln w="28575">
                <a:solidFill>
                  <a:srgbClr val="C00000"/>
                </a:solidFill>
                <a:prstDash val="dash"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箭號: 向下 52">
            <a:extLst>
              <a:ext uri="{FF2B5EF4-FFF2-40B4-BE49-F238E27FC236}">
                <a16:creationId xmlns:a16="http://schemas.microsoft.com/office/drawing/2014/main" id="{064DB1C1-3B2E-4A82-A26B-8B3FD4A7C663}"/>
              </a:ext>
            </a:extLst>
          </p:cNvPr>
          <p:cNvSpPr/>
          <p:nvPr/>
        </p:nvSpPr>
        <p:spPr>
          <a:xfrm rot="5400000">
            <a:off x="6150566" y="2334426"/>
            <a:ext cx="470517" cy="472049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矩形: 圓角 1">
            <a:extLst>
              <a:ext uri="{FF2B5EF4-FFF2-40B4-BE49-F238E27FC236}">
                <a16:creationId xmlns:a16="http://schemas.microsoft.com/office/drawing/2014/main" id="{BBC39A8A-4BAF-466F-AB34-CFF9A8A75BF0}"/>
              </a:ext>
            </a:extLst>
          </p:cNvPr>
          <p:cNvSpPr/>
          <p:nvPr/>
        </p:nvSpPr>
        <p:spPr>
          <a:xfrm>
            <a:off x="800841" y="1661182"/>
            <a:ext cx="2135128" cy="488273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找出刀把最大扭力</a:t>
            </a:r>
          </a:p>
        </p:txBody>
      </p:sp>
      <p:sp>
        <p:nvSpPr>
          <p:cNvPr id="34" name="箭號: 向下 33">
            <a:extLst>
              <a:ext uri="{FF2B5EF4-FFF2-40B4-BE49-F238E27FC236}">
                <a16:creationId xmlns:a16="http://schemas.microsoft.com/office/drawing/2014/main" id="{F30B17C1-1EAD-4850-BDF2-9265BFCE35A4}"/>
              </a:ext>
            </a:extLst>
          </p:cNvPr>
          <p:cNvSpPr/>
          <p:nvPr/>
        </p:nvSpPr>
        <p:spPr>
          <a:xfrm>
            <a:off x="1729000" y="2203630"/>
            <a:ext cx="278809" cy="321633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7" name="矩形: 圓角 36">
            <a:extLst>
              <a:ext uri="{FF2B5EF4-FFF2-40B4-BE49-F238E27FC236}">
                <a16:creationId xmlns:a16="http://schemas.microsoft.com/office/drawing/2014/main" id="{06E508EC-8370-4FA9-A185-9EDF196DAE04}"/>
              </a:ext>
            </a:extLst>
          </p:cNvPr>
          <p:cNvSpPr/>
          <p:nvPr/>
        </p:nvSpPr>
        <p:spPr>
          <a:xfrm>
            <a:off x="841118" y="2553599"/>
            <a:ext cx="2094849" cy="488273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換算力量分析元件</a:t>
            </a:r>
          </a:p>
        </p:txBody>
      </p:sp>
      <p:sp>
        <p:nvSpPr>
          <p:cNvPr id="42" name="矩形: 圓角 41">
            <a:extLst>
              <a:ext uri="{FF2B5EF4-FFF2-40B4-BE49-F238E27FC236}">
                <a16:creationId xmlns:a16="http://schemas.microsoft.com/office/drawing/2014/main" id="{FA3903CF-E246-4F9E-9A19-1DE642783F09}"/>
              </a:ext>
            </a:extLst>
          </p:cNvPr>
          <p:cNvSpPr/>
          <p:nvPr/>
        </p:nvSpPr>
        <p:spPr>
          <a:xfrm>
            <a:off x="1090154" y="3438525"/>
            <a:ext cx="1576268" cy="629721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最佳形狀與黏貼位置</a:t>
            </a:r>
          </a:p>
        </p:txBody>
      </p:sp>
      <p:sp>
        <p:nvSpPr>
          <p:cNvPr id="46" name="箭號: 向下 45">
            <a:extLst>
              <a:ext uri="{FF2B5EF4-FFF2-40B4-BE49-F238E27FC236}">
                <a16:creationId xmlns:a16="http://schemas.microsoft.com/office/drawing/2014/main" id="{2739EDF2-6C14-4B96-B99F-CDB5F2DDD5C2}"/>
              </a:ext>
            </a:extLst>
          </p:cNvPr>
          <p:cNvSpPr/>
          <p:nvPr/>
        </p:nvSpPr>
        <p:spPr>
          <a:xfrm>
            <a:off x="1739612" y="3063168"/>
            <a:ext cx="278809" cy="321633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8" name="箭號: 向下 47">
            <a:extLst>
              <a:ext uri="{FF2B5EF4-FFF2-40B4-BE49-F238E27FC236}">
                <a16:creationId xmlns:a16="http://schemas.microsoft.com/office/drawing/2014/main" id="{E5A2812A-D00C-486A-91D5-EDB4B687D359}"/>
              </a:ext>
            </a:extLst>
          </p:cNvPr>
          <p:cNvSpPr/>
          <p:nvPr/>
        </p:nvSpPr>
        <p:spPr>
          <a:xfrm>
            <a:off x="1740893" y="4106593"/>
            <a:ext cx="278809" cy="321633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0" name="矩形: 圓角 49">
            <a:extLst>
              <a:ext uri="{FF2B5EF4-FFF2-40B4-BE49-F238E27FC236}">
                <a16:creationId xmlns:a16="http://schemas.microsoft.com/office/drawing/2014/main" id="{742557A5-79BB-4A6B-B4F9-68B5E5559277}"/>
              </a:ext>
            </a:extLst>
          </p:cNvPr>
          <p:cNvSpPr/>
          <p:nvPr/>
        </p:nvSpPr>
        <p:spPr>
          <a:xfrm>
            <a:off x="1064297" y="4498462"/>
            <a:ext cx="1576268" cy="629721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應變規全橋黏貼</a:t>
            </a:r>
            <a:endParaRPr lang="en-US" altLang="zh-TW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1" name="箭號: 向下 50">
            <a:extLst>
              <a:ext uri="{FF2B5EF4-FFF2-40B4-BE49-F238E27FC236}">
                <a16:creationId xmlns:a16="http://schemas.microsoft.com/office/drawing/2014/main" id="{1A830A8F-2DBB-45BF-B751-267A2D8003A5}"/>
              </a:ext>
            </a:extLst>
          </p:cNvPr>
          <p:cNvSpPr/>
          <p:nvPr/>
        </p:nvSpPr>
        <p:spPr>
          <a:xfrm>
            <a:off x="1749137" y="5159721"/>
            <a:ext cx="278809" cy="321633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2" name="矩形: 圓角 51">
            <a:extLst>
              <a:ext uri="{FF2B5EF4-FFF2-40B4-BE49-F238E27FC236}">
                <a16:creationId xmlns:a16="http://schemas.microsoft.com/office/drawing/2014/main" id="{4111CB76-1404-42E5-A639-A1FBCA030A35}"/>
              </a:ext>
            </a:extLst>
          </p:cNvPr>
          <p:cNvSpPr/>
          <p:nvPr/>
        </p:nvSpPr>
        <p:spPr>
          <a:xfrm>
            <a:off x="1183161" y="5559482"/>
            <a:ext cx="1338540" cy="488274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單位校正</a:t>
            </a:r>
            <a:endParaRPr lang="en-US" altLang="zh-TW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8" name="圖片 57">
            <a:extLst>
              <a:ext uri="{FF2B5EF4-FFF2-40B4-BE49-F238E27FC236}">
                <a16:creationId xmlns:a16="http://schemas.microsoft.com/office/drawing/2014/main" id="{F0BAB642-92BE-4ACC-AA98-350B8B50F18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23556" y="1803000"/>
            <a:ext cx="2867809" cy="212363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0" name="文字方塊 59">
                <a:extLst>
                  <a:ext uri="{FF2B5EF4-FFF2-40B4-BE49-F238E27FC236}">
                    <a16:creationId xmlns:a16="http://schemas.microsoft.com/office/drawing/2014/main" id="{A7802DB3-2629-4083-8040-BD3D890B87F6}"/>
                  </a:ext>
                </a:extLst>
              </p:cNvPr>
              <p:cNvSpPr txBox="1"/>
              <p:nvPr/>
            </p:nvSpPr>
            <p:spPr>
              <a:xfrm>
                <a:off x="4814109" y="4282018"/>
                <a:ext cx="4349763" cy="9282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TW" altLang="zh-TW" sz="1600" i="1" kern="100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TW" sz="1600" i="1" kern="100">
                              <a:effectLst/>
                              <a:latin typeface="Cambria Math" panose="02040503050406030204" pitchFamily="18" charset="0"/>
                              <a:ea typeface="標楷體" panose="03000509000000000000" pitchFamily="65" charset="-120"/>
                              <a:cs typeface="Times New Roman" panose="020206030504050203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zh-TW" sz="1600" i="1" kern="100">
                              <a:effectLst/>
                              <a:latin typeface="Cambria Math" panose="02040503050406030204" pitchFamily="18" charset="0"/>
                              <a:ea typeface="標楷體" panose="03000509000000000000" pitchFamily="65" charset="-120"/>
                              <a:cs typeface="Times New Roman" panose="02020603050405020304" pitchFamily="18" charset="0"/>
                            </a:rPr>
                            <m:t>𝑜𝑢𝑡</m:t>
                          </m:r>
                        </m:sub>
                      </m:sSub>
                      <m:r>
                        <a:rPr lang="en-US" altLang="zh-TW" sz="1600" i="1" kern="100">
                          <a:effectLst/>
                          <a:latin typeface="Cambria Math" panose="020405030504060302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zh-TW" altLang="zh-TW" sz="1600" i="1" kern="10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TW" sz="1600" i="1" kern="100">
                              <a:effectLst/>
                              <a:latin typeface="Cambria Math" panose="02040503050406030204" pitchFamily="18" charset="0"/>
                              <a:ea typeface="標楷體" panose="03000509000000000000" pitchFamily="65" charset="-120"/>
                              <a:cs typeface="Times New Roman" panose="020206030504050203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zh-TW" sz="1600" i="1" kern="100">
                              <a:effectLst/>
                              <a:latin typeface="Cambria Math" panose="02040503050406030204" pitchFamily="18" charset="0"/>
                              <a:ea typeface="標楷體" panose="03000509000000000000" pitchFamily="65" charset="-120"/>
                              <a:cs typeface="Times New Roman" panose="02020603050405020304" pitchFamily="18" charset="0"/>
                            </a:rPr>
                            <m:t>𝑖𝑛</m:t>
                          </m:r>
                        </m:sub>
                      </m:sSub>
                      <m:r>
                        <a:rPr lang="en-US" altLang="zh-TW" sz="1600" i="1" kern="100">
                          <a:effectLst/>
                          <a:latin typeface="Cambria Math" panose="020405030504060302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m:t>×[</m:t>
                      </m:r>
                      <m:f>
                        <m:fPr>
                          <m:ctrlPr>
                            <a:rPr lang="zh-TW" altLang="zh-TW" sz="1600" i="1" kern="10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zh-TW" altLang="zh-TW" sz="1600" i="1" kern="10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600" i="1" kern="100">
                                  <a:effectLst/>
                                  <a:latin typeface="Cambria Math" panose="02040503050406030204" pitchFamily="18" charset="0"/>
                                  <a:ea typeface="標楷體" panose="03000509000000000000" pitchFamily="65" charset="-120"/>
                                  <a:cs typeface="Times New Roman" panose="020206030504050203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altLang="zh-TW" sz="1600" i="1" kern="100">
                                  <a:effectLst/>
                                  <a:latin typeface="Cambria Math" panose="02040503050406030204" pitchFamily="18" charset="0"/>
                                  <a:ea typeface="標楷體" panose="03000509000000000000" pitchFamily="65" charset="-120"/>
                                  <a:cs typeface="Times New Roman" panose="02020603050405020304" pitchFamily="18" charset="0"/>
                                </a:rPr>
                                <m:t>𝑠𝑔</m:t>
                              </m:r>
                              <m:r>
                                <a:rPr lang="en-US" altLang="zh-TW" sz="1600" i="1" kern="100">
                                  <a:effectLst/>
                                  <a:latin typeface="Cambria Math" panose="02040503050406030204" pitchFamily="18" charset="0"/>
                                  <a:ea typeface="標楷體" panose="03000509000000000000" pitchFamily="65" charset="-12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zh-TW" altLang="zh-TW" sz="1600" i="1" kern="10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600" i="1" kern="100">
                                  <a:effectLst/>
                                  <a:latin typeface="Cambria Math" panose="02040503050406030204" pitchFamily="18" charset="0"/>
                                  <a:ea typeface="標楷體" panose="03000509000000000000" pitchFamily="65" charset="-12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r>
                                <a:rPr lang="en-US" altLang="zh-TW" sz="1600" i="1" kern="100">
                                  <a:effectLst/>
                                  <a:latin typeface="Cambria Math" panose="02040503050406030204" pitchFamily="18" charset="0"/>
                                  <a:ea typeface="標楷體" panose="03000509000000000000" pitchFamily="65" charset="-120"/>
                                  <a:cs typeface="Times New Roman" panose="020206030504050203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altLang="zh-TW" sz="1600" i="1" kern="100">
                                  <a:effectLst/>
                                  <a:latin typeface="Cambria Math" panose="02040503050406030204" pitchFamily="18" charset="0"/>
                                  <a:ea typeface="標楷體" panose="03000509000000000000" pitchFamily="65" charset="-120"/>
                                  <a:cs typeface="Times New Roman" panose="02020603050405020304" pitchFamily="18" charset="0"/>
                                </a:rPr>
                                <m:t>𝑠𝑔</m:t>
                              </m:r>
                              <m:r>
                                <a:rPr lang="en-US" altLang="zh-TW" sz="1600" i="1" kern="100">
                                  <a:effectLst/>
                                  <a:latin typeface="Cambria Math" panose="02040503050406030204" pitchFamily="18" charset="0"/>
                                  <a:ea typeface="標楷體" panose="03000509000000000000" pitchFamily="65" charset="-12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altLang="zh-TW" sz="1600" i="1" kern="100">
                              <a:effectLst/>
                              <a:latin typeface="Cambria Math" panose="02040503050406030204" pitchFamily="18" charset="0"/>
                              <a:ea typeface="標楷體" panose="03000509000000000000" pitchFamily="65" charset="-120"/>
                              <a:cs typeface="Times New Roman" panose="020206030504050203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zh-TW" altLang="zh-TW" sz="1600" i="1" kern="10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600" i="1" kern="100">
                                  <a:effectLst/>
                                  <a:latin typeface="Cambria Math" panose="02040503050406030204" pitchFamily="18" charset="0"/>
                                  <a:ea typeface="標楷體" panose="03000509000000000000" pitchFamily="65" charset="-120"/>
                                  <a:cs typeface="Times New Roman" panose="020206030504050203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altLang="zh-TW" sz="1600" i="1" kern="100">
                                  <a:effectLst/>
                                  <a:latin typeface="Cambria Math" panose="02040503050406030204" pitchFamily="18" charset="0"/>
                                  <a:ea typeface="標楷體" panose="03000509000000000000" pitchFamily="65" charset="-120"/>
                                  <a:cs typeface="Times New Roman" panose="02020603050405020304" pitchFamily="18" charset="0"/>
                                </a:rPr>
                                <m:t>𝑠𝑔</m:t>
                              </m:r>
                              <m:r>
                                <a:rPr lang="en-US" altLang="zh-TW" sz="1600" i="1" kern="100">
                                  <a:effectLst/>
                                  <a:latin typeface="Cambria Math" panose="02040503050406030204" pitchFamily="18" charset="0"/>
                                  <a:ea typeface="標楷體" panose="03000509000000000000" pitchFamily="65" charset="-12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en-US" altLang="zh-TW" sz="1600" i="1" kern="100">
                              <a:effectLst/>
                              <a:latin typeface="Cambria Math" panose="02040503050406030204" pitchFamily="18" charset="0"/>
                              <a:ea typeface="標楷體" panose="03000509000000000000" pitchFamily="65" charset="-120"/>
                              <a:cs typeface="Times New Roman" panose="020206030504050203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altLang="zh-TW" sz="1600" i="1" kern="100">
                          <a:effectLst/>
                          <a:latin typeface="Cambria Math" panose="020405030504060302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lang="zh-TW" altLang="zh-TW" sz="1600" i="1" kern="10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zh-TW" altLang="zh-TW" sz="1600" i="1" kern="10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600" i="1" kern="100">
                                  <a:effectLst/>
                                  <a:latin typeface="Cambria Math" panose="02040503050406030204" pitchFamily="18" charset="0"/>
                                  <a:ea typeface="標楷體" panose="03000509000000000000" pitchFamily="65" charset="-120"/>
                                  <a:cs typeface="Times New Roman" panose="020206030504050203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altLang="zh-TW" sz="1600" i="1" kern="100">
                                  <a:effectLst/>
                                  <a:latin typeface="Cambria Math" panose="02040503050406030204" pitchFamily="18" charset="0"/>
                                  <a:ea typeface="標楷體" panose="03000509000000000000" pitchFamily="65" charset="-120"/>
                                  <a:cs typeface="Times New Roman" panose="02020603050405020304" pitchFamily="18" charset="0"/>
                                </a:rPr>
                                <m:t>𝑠𝑔</m:t>
                              </m:r>
                              <m:r>
                                <a:rPr lang="en-US" altLang="zh-TW" sz="1600" i="1" kern="100">
                                  <a:effectLst/>
                                  <a:latin typeface="Cambria Math" panose="02040503050406030204" pitchFamily="18" charset="0"/>
                                  <a:ea typeface="標楷體" panose="03000509000000000000" pitchFamily="65" charset="-12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d>
                            <m:dPr>
                              <m:ctrlPr>
                                <a:rPr lang="zh-TW" altLang="zh-TW" sz="1600" i="1" kern="10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zh-TW" altLang="zh-TW" sz="1600" i="1" kern="100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1600" i="1" kern="100">
                                      <a:effectLst/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  <a:cs typeface="Times New Roman" panose="020206030504050203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altLang="zh-TW" sz="1600" i="1" kern="100">
                                      <a:effectLst/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  <a:cs typeface="Times New Roman" panose="02020603050405020304" pitchFamily="18" charset="0"/>
                                    </a:rPr>
                                    <m:t>𝑠𝑔</m:t>
                                  </m:r>
                                  <m:r>
                                    <a:rPr lang="en-US" altLang="zh-TW" sz="1600" i="1" kern="100">
                                      <a:effectLst/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TW" sz="1600" i="1" kern="100">
                                  <a:effectLst/>
                                  <a:latin typeface="Cambria Math" panose="02040503050406030204" pitchFamily="18" charset="0"/>
                                  <a:ea typeface="標楷體" panose="03000509000000000000" pitchFamily="65" charset="-12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zh-TW" altLang="zh-TW" sz="1600" i="1" kern="100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1600" i="1" kern="100">
                                      <a:effectLst/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  <a:cs typeface="Times New Roman" panose="020206030504050203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altLang="zh-TW" sz="1600" i="1" kern="100">
                                      <a:effectLst/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  <a:cs typeface="Times New Roman" panose="02020603050405020304" pitchFamily="18" charset="0"/>
                                    </a:rPr>
                                    <m:t>𝑠𝑔</m:t>
                                  </m:r>
                                  <m:r>
                                    <a:rPr lang="en-US" altLang="zh-TW" sz="1600" i="1" kern="100">
                                      <a:effectLst/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r>
                        <a:rPr lang="en-US" altLang="zh-TW" sz="1600" i="1" kern="100">
                          <a:latin typeface="Cambria Math" panose="020405030504060302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m:t>]</m:t>
                      </m:r>
                    </m:oMath>
                  </m:oMathPara>
                </a14:m>
                <a:endParaRPr lang="zh-TW" altLang="zh-TW" sz="1100" kern="100" dirty="0">
                  <a:effectLst/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0" name="文字方塊 59">
                <a:extLst>
                  <a:ext uri="{FF2B5EF4-FFF2-40B4-BE49-F238E27FC236}">
                    <a16:creationId xmlns:a16="http://schemas.microsoft.com/office/drawing/2014/main" id="{A7802DB3-2629-4083-8040-BD3D890B87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4109" y="4282018"/>
                <a:ext cx="4349763" cy="92826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文字方塊 60">
            <a:extLst>
              <a:ext uri="{FF2B5EF4-FFF2-40B4-BE49-F238E27FC236}">
                <a16:creationId xmlns:a16="http://schemas.microsoft.com/office/drawing/2014/main" id="{DE6B8D68-733C-40C5-9346-122E924CF7B7}"/>
              </a:ext>
            </a:extLst>
          </p:cNvPr>
          <p:cNvSpPr txBox="1"/>
          <p:nvPr/>
        </p:nvSpPr>
        <p:spPr>
          <a:xfrm>
            <a:off x="5803610" y="4110906"/>
            <a:ext cx="3040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應變規全橋黏貼於十字元件</a:t>
            </a:r>
          </a:p>
        </p:txBody>
      </p:sp>
      <p:sp>
        <p:nvSpPr>
          <p:cNvPr id="64" name="箭號: 向下 63">
            <a:extLst>
              <a:ext uri="{FF2B5EF4-FFF2-40B4-BE49-F238E27FC236}">
                <a16:creationId xmlns:a16="http://schemas.microsoft.com/office/drawing/2014/main" id="{40543521-D769-42AF-A5F3-C8A09FF5FEFB}"/>
              </a:ext>
            </a:extLst>
          </p:cNvPr>
          <p:cNvSpPr/>
          <p:nvPr/>
        </p:nvSpPr>
        <p:spPr>
          <a:xfrm rot="5400000">
            <a:off x="5113864" y="2837736"/>
            <a:ext cx="470517" cy="472049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5" name="圖片 64">
            <a:extLst>
              <a:ext uri="{FF2B5EF4-FFF2-40B4-BE49-F238E27FC236}">
                <a16:creationId xmlns:a16="http://schemas.microsoft.com/office/drawing/2014/main" id="{E2A49ED0-B220-496E-B86C-21A9E93F1E24}"/>
              </a:ext>
            </a:extLst>
          </p:cNvPr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667" y="4473437"/>
            <a:ext cx="2432050" cy="2094230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9942EFF9-91C0-4FD8-9FFD-0ADEDF47038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426" y="1938365"/>
            <a:ext cx="2105480" cy="2005558"/>
          </a:xfrm>
          <a:prstGeom prst="rect">
            <a:avLst/>
          </a:prstGeom>
        </p:spPr>
      </p:pic>
      <p:pic>
        <p:nvPicPr>
          <p:cNvPr id="67" name="圖片 66">
            <a:extLst>
              <a:ext uri="{FF2B5EF4-FFF2-40B4-BE49-F238E27FC236}">
                <a16:creationId xmlns:a16="http://schemas.microsoft.com/office/drawing/2014/main" id="{90E929D4-3C74-46B5-951A-106DE9165E7A}"/>
              </a:ext>
            </a:extLst>
          </p:cNvPr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4764" y="4444437"/>
            <a:ext cx="921385" cy="2064385"/>
          </a:xfrm>
          <a:prstGeom prst="rect">
            <a:avLst/>
          </a:prstGeom>
        </p:spPr>
      </p:pic>
      <p:grpSp>
        <p:nvGrpSpPr>
          <p:cNvPr id="40" name="群組 39">
            <a:extLst>
              <a:ext uri="{FF2B5EF4-FFF2-40B4-BE49-F238E27FC236}">
                <a16:creationId xmlns:a16="http://schemas.microsoft.com/office/drawing/2014/main" id="{6C46B026-0E26-4811-8093-2B4AA67CF872}"/>
              </a:ext>
            </a:extLst>
          </p:cNvPr>
          <p:cNvGrpSpPr/>
          <p:nvPr/>
        </p:nvGrpSpPr>
        <p:grpSpPr>
          <a:xfrm>
            <a:off x="6765599" y="1087385"/>
            <a:ext cx="2078355" cy="2770505"/>
            <a:chOff x="6783087" y="3899645"/>
            <a:chExt cx="2078355" cy="2770505"/>
          </a:xfrm>
        </p:grpSpPr>
        <p:pic>
          <p:nvPicPr>
            <p:cNvPr id="23" name="圖片 22">
              <a:extLst>
                <a:ext uri="{FF2B5EF4-FFF2-40B4-BE49-F238E27FC236}">
                  <a16:creationId xmlns:a16="http://schemas.microsoft.com/office/drawing/2014/main" id="{7016F333-1031-48EF-96F0-2352089A1CAD}"/>
                </a:ext>
              </a:extLst>
            </p:cNvPr>
            <p:cNvPicPr/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83087" y="3899645"/>
              <a:ext cx="2078355" cy="2770505"/>
            </a:xfrm>
            <a:prstGeom prst="rect">
              <a:avLst/>
            </a:prstGeom>
          </p:spPr>
        </p:pic>
        <p:sp>
          <p:nvSpPr>
            <p:cNvPr id="38" name="箭號: 弧形左彎 37">
              <a:extLst>
                <a:ext uri="{FF2B5EF4-FFF2-40B4-BE49-F238E27FC236}">
                  <a16:creationId xmlns:a16="http://schemas.microsoft.com/office/drawing/2014/main" id="{7B5E5237-BCCB-44A3-8CF6-8694553EC9C7}"/>
                </a:ext>
              </a:extLst>
            </p:cNvPr>
            <p:cNvSpPr/>
            <p:nvPr/>
          </p:nvSpPr>
          <p:spPr>
            <a:xfrm>
              <a:off x="7659426" y="4473442"/>
              <a:ext cx="516240" cy="517813"/>
            </a:xfrm>
            <a:prstGeom prst="curvedLef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39" name="矩形 38">
              <a:extLst>
                <a:ext uri="{FF2B5EF4-FFF2-40B4-BE49-F238E27FC236}">
                  <a16:creationId xmlns:a16="http://schemas.microsoft.com/office/drawing/2014/main" id="{C8E527A3-23BD-4FC9-8D6F-57CA54A8094F}"/>
                </a:ext>
              </a:extLst>
            </p:cNvPr>
            <p:cNvSpPr/>
            <p:nvPr/>
          </p:nvSpPr>
          <p:spPr>
            <a:xfrm>
              <a:off x="6817055" y="6204210"/>
              <a:ext cx="949911" cy="41725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/>
                <a:t>60Nm</a:t>
              </a:r>
              <a:endParaRPr lang="zh-TW" altLang="en-US" dirty="0"/>
            </a:p>
          </p:txBody>
        </p:sp>
      </p:grpSp>
      <p:sp>
        <p:nvSpPr>
          <p:cNvPr id="7" name="文字方塊 6">
            <a:extLst>
              <a:ext uri="{FF2B5EF4-FFF2-40B4-BE49-F238E27FC236}">
                <a16:creationId xmlns:a16="http://schemas.microsoft.com/office/drawing/2014/main" id="{29C17583-C85D-48E7-B3BE-858F9A337786}"/>
              </a:ext>
            </a:extLst>
          </p:cNvPr>
          <p:cNvSpPr txBox="1"/>
          <p:nvPr/>
        </p:nvSpPr>
        <p:spPr>
          <a:xfrm>
            <a:off x="4776186" y="2974019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5A298BB4-F1FC-482E-8785-7A8DC96BEE19}"/>
              </a:ext>
            </a:extLst>
          </p:cNvPr>
          <p:cNvSpPr txBox="1"/>
          <p:nvPr/>
        </p:nvSpPr>
        <p:spPr>
          <a:xfrm>
            <a:off x="4621306" y="2985853"/>
            <a:ext cx="20024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定義出量測範圍</a:t>
            </a:r>
            <a:endParaRPr lang="en-US" altLang="zh-TW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20~60Nm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扭矩</a:t>
            </a:r>
            <a:r>
              <a:rPr lang="en-US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7" name="圖片 46">
            <a:extLst>
              <a:ext uri="{FF2B5EF4-FFF2-40B4-BE49-F238E27FC236}">
                <a16:creationId xmlns:a16="http://schemas.microsoft.com/office/drawing/2014/main" id="{FF874164-BA83-43FF-9964-8027C7F8981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757" y="228504"/>
            <a:ext cx="3525971" cy="53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388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4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2" grpId="1"/>
      <p:bldP spid="41" grpId="0"/>
      <p:bldP spid="41" grpId="1"/>
      <p:bldP spid="43" grpId="0"/>
      <p:bldP spid="43" grpId="1"/>
      <p:bldP spid="44" grpId="0"/>
      <p:bldP spid="44" grpId="1"/>
      <p:bldP spid="45" grpId="0" animBg="1"/>
      <p:bldP spid="45" grpId="1" animBg="1"/>
      <p:bldP spid="53" grpId="0" animBg="1"/>
      <p:bldP spid="53" grpId="1" animBg="1"/>
      <p:bldP spid="2" grpId="0" animBg="1"/>
      <p:bldP spid="34" grpId="0" animBg="1"/>
      <p:bldP spid="37" grpId="0" animBg="1"/>
      <p:bldP spid="42" grpId="0" animBg="1"/>
      <p:bldP spid="46" grpId="0" animBg="1"/>
      <p:bldP spid="48" grpId="0" animBg="1"/>
      <p:bldP spid="50" grpId="0" animBg="1"/>
      <p:bldP spid="51" grpId="0" animBg="1"/>
      <p:bldP spid="52" grpId="0" animBg="1"/>
      <p:bldP spid="60" grpId="0"/>
      <p:bldP spid="60" grpId="1"/>
      <p:bldP spid="61" grpId="0"/>
      <p:bldP spid="61" grpId="1"/>
      <p:bldP spid="64" grpId="0" animBg="1"/>
      <p:bldP spid="64" grpId="1" animBg="1"/>
      <p:bldP spid="8" grpId="0"/>
      <p:bldP spid="8" grpId="1"/>
    </p:bld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2984</TotalTime>
  <Words>734</Words>
  <Application>Microsoft Office PowerPoint</Application>
  <PresentationFormat>如螢幕大小 (4:3)</PresentationFormat>
  <Paragraphs>168</Paragraphs>
  <Slides>18</Slides>
  <Notes>0</Notes>
  <HiddenSlides>0</HiddenSlides>
  <MMClips>2</MMClips>
  <ScaleCrop>false</ScaleCrop>
  <HeadingPairs>
    <vt:vector size="6" baseType="variant">
      <vt:variant>
        <vt:lpstr>使用字型</vt:lpstr>
      </vt:variant>
      <vt:variant>
        <vt:i4>11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18</vt:i4>
      </vt:variant>
    </vt:vector>
  </HeadingPairs>
  <TitlesOfParts>
    <vt:vector size="30" baseType="lpstr">
      <vt:lpstr>Arial Unicode MS</vt:lpstr>
      <vt:lpstr>ほのか新アンティーク丸</vt:lpstr>
      <vt:lpstr>微軟正黑體</vt:lpstr>
      <vt:lpstr>微軟正黑體 Light</vt:lpstr>
      <vt:lpstr>新細明體</vt:lpstr>
      <vt:lpstr>Arial</vt:lpstr>
      <vt:lpstr>Calibri</vt:lpstr>
      <vt:lpstr>Calibri Light</vt:lpstr>
      <vt:lpstr>Cambria Math</vt:lpstr>
      <vt:lpstr>Times New Roman</vt:lpstr>
      <vt:lpstr>Wingdings</vt:lpstr>
      <vt:lpstr>Office 佈景主題</vt:lpstr>
      <vt:lpstr>刀具夾持狀態 即時監測系統開發設計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作品名稱</dc:title>
  <dc:creator>admin</dc:creator>
  <cp:lastModifiedBy>YiXiu</cp:lastModifiedBy>
  <cp:revision>233</cp:revision>
  <dcterms:created xsi:type="dcterms:W3CDTF">2024-06-07T10:24:26Z</dcterms:created>
  <dcterms:modified xsi:type="dcterms:W3CDTF">2024-07-25T21:57:21Z</dcterms:modified>
</cp:coreProperties>
</file>